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3" r:id="rId3"/>
    <p:sldId id="258" r:id="rId4"/>
    <p:sldId id="259" r:id="rId5"/>
    <p:sldId id="261" r:id="rId6"/>
    <p:sldId id="262" r:id="rId7"/>
    <p:sldId id="264" r:id="rId8"/>
    <p:sldId id="265" r:id="rId9"/>
    <p:sldId id="271" r:id="rId10"/>
    <p:sldId id="272" r:id="rId11"/>
    <p:sldId id="273" r:id="rId12"/>
    <p:sldId id="274" r:id="rId13"/>
    <p:sldId id="275" r:id="rId14"/>
    <p:sldId id="27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opher Ramirez" initials="CR" lastIdx="1" clrIdx="0">
    <p:extLst>
      <p:ext uri="{19B8F6BF-5375-455C-9EA6-DF929625EA0E}">
        <p15:presenceInfo xmlns:p15="http://schemas.microsoft.com/office/powerpoint/2012/main" userId="b580901257dbdac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99FD"/>
    <a:srgbClr val="F513FA"/>
    <a:srgbClr val="C5ECFF"/>
    <a:srgbClr val="FFE79B"/>
    <a:srgbClr val="FF839B"/>
    <a:srgbClr val="FFC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29" autoAdjust="0"/>
    <p:restoredTop sz="94660"/>
  </p:normalViewPr>
  <p:slideViewPr>
    <p:cSldViewPr snapToGrid="0">
      <p:cViewPr varScale="1">
        <p:scale>
          <a:sx n="86" d="100"/>
          <a:sy n="86" d="100"/>
        </p:scale>
        <p:origin x="57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E6D9B5-63AA-494D-B00F-2CB24455536B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F14493-298A-4196-BB9F-01A9522692FC}">
      <dgm:prSet phldrT="[Text]" custT="1"/>
      <dgm:spPr>
        <a:solidFill>
          <a:srgbClr val="C5ECFF"/>
        </a:solidFill>
      </dgm:spPr>
      <dgm:t>
        <a:bodyPr/>
        <a:lstStyle/>
        <a:p>
          <a:r>
            <a:rPr lang="de-DE" sz="3200" b="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PelB</a:t>
          </a:r>
          <a:r>
            <a:rPr lang="de-DE" sz="3200" baseline="-250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ss</a:t>
          </a:r>
          <a:endParaRPr lang="en-US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EA8B40-9AF8-47AE-B209-4B6CE2FACBE9}" type="parTrans" cxnId="{9501466B-FB56-4CEB-B5EE-AA4F1061376D}">
      <dgm:prSet/>
      <dgm:spPr/>
      <dgm:t>
        <a:bodyPr/>
        <a:lstStyle/>
        <a:p>
          <a:endParaRPr lang="en-US"/>
        </a:p>
      </dgm:t>
    </dgm:pt>
    <dgm:pt modelId="{CEEF80BE-9AD6-4CF8-B28C-8E7D7C3753E3}" type="sibTrans" cxnId="{9501466B-FB56-4CEB-B5EE-AA4F1061376D}">
      <dgm:prSet/>
      <dgm:spPr/>
      <dgm:t>
        <a:bodyPr/>
        <a:lstStyle/>
        <a:p>
          <a:endParaRPr lang="en-US"/>
        </a:p>
      </dgm:t>
    </dgm:pt>
    <dgm:pt modelId="{BFF7F448-D086-4C09-84E5-614ECD937DDA}">
      <dgm:prSet phldrT="[Text]" custT="1"/>
      <dgm:spPr>
        <a:solidFill>
          <a:srgbClr val="FFE79B"/>
        </a:solidFill>
      </dgm:spPr>
      <dgm:t>
        <a:bodyPr/>
        <a:lstStyle/>
        <a:p>
          <a:r>
            <a:rPr lang="de-DE" sz="32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His</a:t>
          </a:r>
          <a:r>
            <a:rPr lang="de-DE" sz="3200" baseline="-250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10</a:t>
          </a:r>
          <a:endParaRPr lang="en-US" sz="3200" dirty="0"/>
        </a:p>
      </dgm:t>
    </dgm:pt>
    <dgm:pt modelId="{B8F9E78F-8874-448B-9019-81AF47055D09}" type="parTrans" cxnId="{9D887A8B-02C1-422B-B900-C733247764B2}">
      <dgm:prSet/>
      <dgm:spPr/>
      <dgm:t>
        <a:bodyPr/>
        <a:lstStyle/>
        <a:p>
          <a:endParaRPr lang="en-US"/>
        </a:p>
      </dgm:t>
    </dgm:pt>
    <dgm:pt modelId="{6E7A77FD-AA03-4176-9547-3A6BD1B88F9B}" type="sibTrans" cxnId="{9D887A8B-02C1-422B-B900-C733247764B2}">
      <dgm:prSet/>
      <dgm:spPr/>
      <dgm:t>
        <a:bodyPr/>
        <a:lstStyle/>
        <a:p>
          <a:endParaRPr lang="en-US"/>
        </a:p>
      </dgm:t>
    </dgm:pt>
    <dgm:pt modelId="{367F7FD0-3B6D-482F-9B93-2C49962961A1}">
      <dgm:prSet phldrT="[Text]" custT="1"/>
      <dgm:spPr>
        <a:solidFill>
          <a:srgbClr val="FB99FD"/>
        </a:solidFill>
      </dgm:spPr>
      <dgm:t>
        <a:bodyPr/>
        <a:lstStyle/>
        <a:p>
          <a:r>
            <a: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MBP</a:t>
          </a:r>
        </a:p>
      </dgm:t>
    </dgm:pt>
    <dgm:pt modelId="{ED590AFD-ADA6-4DC1-9485-3C27D7BFAB14}" type="parTrans" cxnId="{B1F011F8-1BDA-4A7B-AFCA-74C42F38B219}">
      <dgm:prSet/>
      <dgm:spPr/>
      <dgm:t>
        <a:bodyPr/>
        <a:lstStyle/>
        <a:p>
          <a:endParaRPr lang="en-US"/>
        </a:p>
      </dgm:t>
    </dgm:pt>
    <dgm:pt modelId="{47783332-31BB-4C07-9216-35981410F136}" type="sibTrans" cxnId="{B1F011F8-1BDA-4A7B-AFCA-74C42F38B219}">
      <dgm:prSet/>
      <dgm:spPr/>
      <dgm:t>
        <a:bodyPr/>
        <a:lstStyle/>
        <a:p>
          <a:endParaRPr lang="en-US"/>
        </a:p>
      </dgm:t>
    </dgm:pt>
    <dgm:pt modelId="{398ACC9A-1473-4BC1-9304-42EB4E6273E2}">
      <dgm:prSet custT="1"/>
      <dgm:spPr>
        <a:solidFill>
          <a:srgbClr val="C5ECFF"/>
        </a:solidFill>
      </dgm:spPr>
      <dgm:t>
        <a:bodyPr/>
        <a:lstStyle/>
        <a:p>
          <a:r>
            <a: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TEV</a:t>
          </a:r>
        </a:p>
      </dgm:t>
    </dgm:pt>
    <dgm:pt modelId="{F0D56639-6890-4C07-8F8D-2451AAA60D41}" type="parTrans" cxnId="{93FDAE98-2532-437D-8F47-3DE620839301}">
      <dgm:prSet/>
      <dgm:spPr/>
      <dgm:t>
        <a:bodyPr/>
        <a:lstStyle/>
        <a:p>
          <a:endParaRPr lang="en-US"/>
        </a:p>
      </dgm:t>
    </dgm:pt>
    <dgm:pt modelId="{AA432BE5-705A-4C0E-830C-653A81FC2AC9}" type="sibTrans" cxnId="{93FDAE98-2532-437D-8F47-3DE620839301}">
      <dgm:prSet/>
      <dgm:spPr/>
      <dgm:t>
        <a:bodyPr/>
        <a:lstStyle/>
        <a:p>
          <a:endParaRPr lang="en-US"/>
        </a:p>
      </dgm:t>
    </dgm:pt>
    <dgm:pt modelId="{0E28B676-D35B-43CF-99F1-77A81D86DC93}">
      <dgm:prSet custT="1"/>
      <dgm:spPr>
        <a:solidFill>
          <a:srgbClr val="FFC5C5"/>
        </a:solidFill>
      </dgm:spPr>
      <dgm:t>
        <a:bodyPr/>
        <a:lstStyle/>
        <a:p>
          <a:r>
            <a:rPr lang="de-DE" sz="3200" b="1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P66</a:t>
          </a:r>
          <a:r>
            <a:rPr lang="en-US" sz="3200" baseline="-250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22-618</a:t>
          </a:r>
          <a:endParaRPr lang="de-DE" sz="3200" baseline="-25000" dirty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489C9D4B-909D-4911-8476-E812A3312C44}" type="parTrans" cxnId="{5F87E569-DA53-455A-8173-D254AB522DA0}">
      <dgm:prSet/>
      <dgm:spPr/>
      <dgm:t>
        <a:bodyPr/>
        <a:lstStyle/>
        <a:p>
          <a:endParaRPr lang="en-US"/>
        </a:p>
      </dgm:t>
    </dgm:pt>
    <dgm:pt modelId="{3E8FBB1E-ABD6-4B59-889E-8775DDA5F3C6}" type="sibTrans" cxnId="{5F87E569-DA53-455A-8173-D254AB522DA0}">
      <dgm:prSet/>
      <dgm:spPr/>
      <dgm:t>
        <a:bodyPr/>
        <a:lstStyle/>
        <a:p>
          <a:endParaRPr lang="en-US"/>
        </a:p>
      </dgm:t>
    </dgm:pt>
    <dgm:pt modelId="{4E7DD556-784A-4326-94FE-3C63A8EE3714}" type="pres">
      <dgm:prSet presAssocID="{09E6D9B5-63AA-494D-B00F-2CB24455536B}" presName="Name0" presStyleCnt="0">
        <dgm:presLayoutVars>
          <dgm:dir/>
          <dgm:resizeHandles val="exact"/>
        </dgm:presLayoutVars>
      </dgm:prSet>
      <dgm:spPr/>
    </dgm:pt>
    <dgm:pt modelId="{A10BB8DC-ECBA-49F5-AA42-5579A781909A}" type="pres">
      <dgm:prSet presAssocID="{83F14493-298A-4196-BB9F-01A9522692FC}" presName="parTxOnly" presStyleLbl="node1" presStyleIdx="0" presStyleCnt="5" custScaleX="68808" custLinFactNeighborX="2966" custLinFactNeighborY="-1844">
        <dgm:presLayoutVars>
          <dgm:bulletEnabled val="1"/>
        </dgm:presLayoutVars>
      </dgm:prSet>
      <dgm:spPr/>
    </dgm:pt>
    <dgm:pt modelId="{B817012E-61B6-4B8E-AD91-B770B758DA0A}" type="pres">
      <dgm:prSet presAssocID="{CEEF80BE-9AD6-4CF8-B28C-8E7D7C3753E3}" presName="parSpace" presStyleCnt="0"/>
      <dgm:spPr/>
    </dgm:pt>
    <dgm:pt modelId="{B572B268-BDDD-4E6A-A933-61893818AEE0}" type="pres">
      <dgm:prSet presAssocID="{BFF7F448-D086-4C09-84E5-614ECD937DDA}" presName="parTxOnly" presStyleLbl="node1" presStyleIdx="1" presStyleCnt="5" custScaleX="83699">
        <dgm:presLayoutVars>
          <dgm:bulletEnabled val="1"/>
        </dgm:presLayoutVars>
      </dgm:prSet>
      <dgm:spPr/>
    </dgm:pt>
    <dgm:pt modelId="{5D3E7314-7B09-4C2B-A158-AF95A444FA2C}" type="pres">
      <dgm:prSet presAssocID="{6E7A77FD-AA03-4176-9547-3A6BD1B88F9B}" presName="parSpace" presStyleCnt="0"/>
      <dgm:spPr/>
    </dgm:pt>
    <dgm:pt modelId="{1FEC395A-AAF8-40F4-9BA9-77B7FD1391AC}" type="pres">
      <dgm:prSet presAssocID="{367F7FD0-3B6D-482F-9B93-2C49962961A1}" presName="parTxOnly" presStyleLbl="node1" presStyleIdx="2" presStyleCnt="5" custScaleX="79342">
        <dgm:presLayoutVars>
          <dgm:bulletEnabled val="1"/>
        </dgm:presLayoutVars>
      </dgm:prSet>
      <dgm:spPr/>
    </dgm:pt>
    <dgm:pt modelId="{529B2051-4FEE-4F5E-9F54-292C0CA881C2}" type="pres">
      <dgm:prSet presAssocID="{47783332-31BB-4C07-9216-35981410F136}" presName="parSpace" presStyleCnt="0"/>
      <dgm:spPr/>
    </dgm:pt>
    <dgm:pt modelId="{320E6E42-243B-4136-8AE6-351F9D8B3CBB}" type="pres">
      <dgm:prSet presAssocID="{398ACC9A-1473-4BC1-9304-42EB4E6273E2}" presName="parTxOnly" presStyleLbl="node1" presStyleIdx="3" presStyleCnt="5" custScaleX="74168">
        <dgm:presLayoutVars>
          <dgm:bulletEnabled val="1"/>
        </dgm:presLayoutVars>
      </dgm:prSet>
      <dgm:spPr/>
    </dgm:pt>
    <dgm:pt modelId="{5D12A3D3-5E7B-46EA-B543-C4F70CBA0574}" type="pres">
      <dgm:prSet presAssocID="{AA432BE5-705A-4C0E-830C-653A81FC2AC9}" presName="parSpace" presStyleCnt="0"/>
      <dgm:spPr/>
    </dgm:pt>
    <dgm:pt modelId="{9A13C8BE-1EA3-40B1-BFF0-9623919FBAA5}" type="pres">
      <dgm:prSet presAssocID="{0E28B676-D35B-43CF-99F1-77A81D86DC93}" presName="parTxOnly" presStyleLbl="node1" presStyleIdx="4" presStyleCnt="5">
        <dgm:presLayoutVars>
          <dgm:bulletEnabled val="1"/>
        </dgm:presLayoutVars>
      </dgm:prSet>
      <dgm:spPr/>
    </dgm:pt>
  </dgm:ptLst>
  <dgm:cxnLst>
    <dgm:cxn modelId="{AF2DF943-126D-4579-8E0B-1C2BFF5A23C7}" type="presOf" srcId="{367F7FD0-3B6D-482F-9B93-2C49962961A1}" destId="{1FEC395A-AAF8-40F4-9BA9-77B7FD1391AC}" srcOrd="0" destOrd="0" presId="urn:microsoft.com/office/officeart/2005/8/layout/hChevron3"/>
    <dgm:cxn modelId="{5F87E569-DA53-455A-8173-D254AB522DA0}" srcId="{09E6D9B5-63AA-494D-B00F-2CB24455536B}" destId="{0E28B676-D35B-43CF-99F1-77A81D86DC93}" srcOrd="4" destOrd="0" parTransId="{489C9D4B-909D-4911-8476-E812A3312C44}" sibTransId="{3E8FBB1E-ABD6-4B59-889E-8775DDA5F3C6}"/>
    <dgm:cxn modelId="{9501466B-FB56-4CEB-B5EE-AA4F1061376D}" srcId="{09E6D9B5-63AA-494D-B00F-2CB24455536B}" destId="{83F14493-298A-4196-BB9F-01A9522692FC}" srcOrd="0" destOrd="0" parTransId="{36EA8B40-9AF8-47AE-B209-4B6CE2FACBE9}" sibTransId="{CEEF80BE-9AD6-4CF8-B28C-8E7D7C3753E3}"/>
    <dgm:cxn modelId="{0EB2864B-98AF-4285-A1CA-3FC48D7DE0E7}" type="presOf" srcId="{BFF7F448-D086-4C09-84E5-614ECD937DDA}" destId="{B572B268-BDDD-4E6A-A933-61893818AEE0}" srcOrd="0" destOrd="0" presId="urn:microsoft.com/office/officeart/2005/8/layout/hChevron3"/>
    <dgm:cxn modelId="{9D887A8B-02C1-422B-B900-C733247764B2}" srcId="{09E6D9B5-63AA-494D-B00F-2CB24455536B}" destId="{BFF7F448-D086-4C09-84E5-614ECD937DDA}" srcOrd="1" destOrd="0" parTransId="{B8F9E78F-8874-448B-9019-81AF47055D09}" sibTransId="{6E7A77FD-AA03-4176-9547-3A6BD1B88F9B}"/>
    <dgm:cxn modelId="{93FDAE98-2532-437D-8F47-3DE620839301}" srcId="{09E6D9B5-63AA-494D-B00F-2CB24455536B}" destId="{398ACC9A-1473-4BC1-9304-42EB4E6273E2}" srcOrd="3" destOrd="0" parTransId="{F0D56639-6890-4C07-8F8D-2451AAA60D41}" sibTransId="{AA432BE5-705A-4C0E-830C-653A81FC2AC9}"/>
    <dgm:cxn modelId="{17B5EFCA-7A09-4D59-9BFA-4D3DF064AF7A}" type="presOf" srcId="{398ACC9A-1473-4BC1-9304-42EB4E6273E2}" destId="{320E6E42-243B-4136-8AE6-351F9D8B3CBB}" srcOrd="0" destOrd="0" presId="urn:microsoft.com/office/officeart/2005/8/layout/hChevron3"/>
    <dgm:cxn modelId="{2DAA35CD-738C-41E6-A9B6-D2BBA84F92FC}" type="presOf" srcId="{09E6D9B5-63AA-494D-B00F-2CB24455536B}" destId="{4E7DD556-784A-4326-94FE-3C63A8EE3714}" srcOrd="0" destOrd="0" presId="urn:microsoft.com/office/officeart/2005/8/layout/hChevron3"/>
    <dgm:cxn modelId="{3279F8DB-2FD0-43FE-97EF-59AC38B259C0}" type="presOf" srcId="{83F14493-298A-4196-BB9F-01A9522692FC}" destId="{A10BB8DC-ECBA-49F5-AA42-5579A781909A}" srcOrd="0" destOrd="0" presId="urn:microsoft.com/office/officeart/2005/8/layout/hChevron3"/>
    <dgm:cxn modelId="{D3C8D7F7-B4D3-414C-B4EB-87101E04898D}" type="presOf" srcId="{0E28B676-D35B-43CF-99F1-77A81D86DC93}" destId="{9A13C8BE-1EA3-40B1-BFF0-9623919FBAA5}" srcOrd="0" destOrd="0" presId="urn:microsoft.com/office/officeart/2005/8/layout/hChevron3"/>
    <dgm:cxn modelId="{B1F011F8-1BDA-4A7B-AFCA-74C42F38B219}" srcId="{09E6D9B5-63AA-494D-B00F-2CB24455536B}" destId="{367F7FD0-3B6D-482F-9B93-2C49962961A1}" srcOrd="2" destOrd="0" parTransId="{ED590AFD-ADA6-4DC1-9485-3C27D7BFAB14}" sibTransId="{47783332-31BB-4C07-9216-35981410F136}"/>
    <dgm:cxn modelId="{86293561-DB1A-4A5A-8344-368D0AA71174}" type="presParOf" srcId="{4E7DD556-784A-4326-94FE-3C63A8EE3714}" destId="{A10BB8DC-ECBA-49F5-AA42-5579A781909A}" srcOrd="0" destOrd="0" presId="urn:microsoft.com/office/officeart/2005/8/layout/hChevron3"/>
    <dgm:cxn modelId="{2D694B25-B966-4BA4-9719-71634F443C4E}" type="presParOf" srcId="{4E7DD556-784A-4326-94FE-3C63A8EE3714}" destId="{B817012E-61B6-4B8E-AD91-B770B758DA0A}" srcOrd="1" destOrd="0" presId="urn:microsoft.com/office/officeart/2005/8/layout/hChevron3"/>
    <dgm:cxn modelId="{DAE37EAC-BD35-43D4-B622-6D9DA0469B65}" type="presParOf" srcId="{4E7DD556-784A-4326-94FE-3C63A8EE3714}" destId="{B572B268-BDDD-4E6A-A933-61893818AEE0}" srcOrd="2" destOrd="0" presId="urn:microsoft.com/office/officeart/2005/8/layout/hChevron3"/>
    <dgm:cxn modelId="{7A353A2E-7A3D-4998-8C01-CB7FB452DAAF}" type="presParOf" srcId="{4E7DD556-784A-4326-94FE-3C63A8EE3714}" destId="{5D3E7314-7B09-4C2B-A158-AF95A444FA2C}" srcOrd="3" destOrd="0" presId="urn:microsoft.com/office/officeart/2005/8/layout/hChevron3"/>
    <dgm:cxn modelId="{79303D4E-0C36-43EF-9D41-B158BFA16937}" type="presParOf" srcId="{4E7DD556-784A-4326-94FE-3C63A8EE3714}" destId="{1FEC395A-AAF8-40F4-9BA9-77B7FD1391AC}" srcOrd="4" destOrd="0" presId="urn:microsoft.com/office/officeart/2005/8/layout/hChevron3"/>
    <dgm:cxn modelId="{66A104D8-7E4B-41C7-8B4A-BF906AB29108}" type="presParOf" srcId="{4E7DD556-784A-4326-94FE-3C63A8EE3714}" destId="{529B2051-4FEE-4F5E-9F54-292C0CA881C2}" srcOrd="5" destOrd="0" presId="urn:microsoft.com/office/officeart/2005/8/layout/hChevron3"/>
    <dgm:cxn modelId="{25CEDD48-EEFD-4811-BFD1-F4613C6FF25D}" type="presParOf" srcId="{4E7DD556-784A-4326-94FE-3C63A8EE3714}" destId="{320E6E42-243B-4136-8AE6-351F9D8B3CBB}" srcOrd="6" destOrd="0" presId="urn:microsoft.com/office/officeart/2005/8/layout/hChevron3"/>
    <dgm:cxn modelId="{370CBD74-20E7-4E39-9287-B139E5DD2343}" type="presParOf" srcId="{4E7DD556-784A-4326-94FE-3C63A8EE3714}" destId="{5D12A3D3-5E7B-46EA-B543-C4F70CBA0574}" srcOrd="7" destOrd="0" presId="urn:microsoft.com/office/officeart/2005/8/layout/hChevron3"/>
    <dgm:cxn modelId="{24D339E9-5202-4256-8D99-360379F86E7C}" type="presParOf" srcId="{4E7DD556-784A-4326-94FE-3C63A8EE3714}" destId="{9A13C8BE-1EA3-40B1-BFF0-9623919FBAA5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7F89A1-120B-4674-817B-0C2B8079A7C3}" type="doc">
      <dgm:prSet loTypeId="urn:microsoft.com/office/officeart/2005/8/layout/hChevron3" loCatId="process" qsTypeId="urn:microsoft.com/office/officeart/2005/8/quickstyle/simple1" qsCatId="simple" csTypeId="urn:microsoft.com/office/officeart/2005/8/colors/colorful2" csCatId="colorful" phldr="1"/>
      <dgm:spPr/>
    </dgm:pt>
    <dgm:pt modelId="{10444DE6-F2E9-4D86-B724-279523FBCE28}">
      <dgm:prSet custT="1"/>
      <dgm:spPr>
        <a:solidFill>
          <a:srgbClr val="C5ECFF"/>
        </a:solidFill>
      </dgm:spPr>
      <dgm:t>
        <a:bodyPr/>
        <a:lstStyle/>
        <a:p>
          <a:r>
            <a:rPr lang="de-DE" sz="3200" b="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PelB</a:t>
          </a:r>
          <a:r>
            <a:rPr lang="de-DE" sz="3200" baseline="-250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ss</a:t>
          </a:r>
        </a:p>
      </dgm:t>
    </dgm:pt>
    <dgm:pt modelId="{4D14E930-FFEB-4E30-AF20-CC500E4C9666}" type="parTrans" cxnId="{6A948D39-EDE7-48E5-BE4C-F2AAB0C7506C}">
      <dgm:prSet/>
      <dgm:spPr/>
      <dgm:t>
        <a:bodyPr/>
        <a:lstStyle/>
        <a:p>
          <a:endParaRPr lang="en-US"/>
        </a:p>
      </dgm:t>
    </dgm:pt>
    <dgm:pt modelId="{932EB0FE-E433-4D0B-BD06-C1EB241497B5}" type="sibTrans" cxnId="{6A948D39-EDE7-48E5-BE4C-F2AAB0C7506C}">
      <dgm:prSet/>
      <dgm:spPr/>
      <dgm:t>
        <a:bodyPr/>
        <a:lstStyle/>
        <a:p>
          <a:endParaRPr lang="en-US"/>
        </a:p>
      </dgm:t>
    </dgm:pt>
    <dgm:pt modelId="{A916A613-7747-4999-A659-A16069704EF4}">
      <dgm:prSet custT="1"/>
      <dgm:spPr>
        <a:solidFill>
          <a:srgbClr val="FFC5C5"/>
        </a:solidFill>
      </dgm:spPr>
      <dgm:t>
        <a:bodyPr/>
        <a:lstStyle/>
        <a:p>
          <a:r>
            <a:rPr lang="de-DE" sz="3200" b="1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P66</a:t>
          </a:r>
          <a:r>
            <a:rPr lang="en-US" sz="3200" baseline="-250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22-618</a:t>
          </a:r>
          <a:endParaRPr lang="de-DE" sz="3200" baseline="-25000" dirty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EF3DCAA7-A250-434A-9E19-E114A666D6FA}" type="parTrans" cxnId="{76D37E6F-4354-4DF8-AE83-57A6A319529F}">
      <dgm:prSet/>
      <dgm:spPr/>
      <dgm:t>
        <a:bodyPr/>
        <a:lstStyle/>
        <a:p>
          <a:endParaRPr lang="en-US"/>
        </a:p>
      </dgm:t>
    </dgm:pt>
    <dgm:pt modelId="{AD2728FD-55CC-4D9B-86A0-0C208916C74E}" type="sibTrans" cxnId="{76D37E6F-4354-4DF8-AE83-57A6A319529F}">
      <dgm:prSet/>
      <dgm:spPr/>
      <dgm:t>
        <a:bodyPr/>
        <a:lstStyle/>
        <a:p>
          <a:endParaRPr lang="en-US"/>
        </a:p>
      </dgm:t>
    </dgm:pt>
    <dgm:pt modelId="{271D86EC-9832-46FD-8B49-96D94150C1AD}">
      <dgm:prSet custT="1"/>
      <dgm:spPr>
        <a:solidFill>
          <a:srgbClr val="FFE79B"/>
        </a:solidFill>
      </dgm:spPr>
      <dgm:t>
        <a:bodyPr/>
        <a:lstStyle/>
        <a:p>
          <a:r>
            <a:rPr lang="de-DE" sz="32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His</a:t>
          </a:r>
          <a:r>
            <a:rPr lang="de-DE" sz="3200" baseline="-250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8</a:t>
          </a:r>
        </a:p>
      </dgm:t>
    </dgm:pt>
    <dgm:pt modelId="{330A0F8D-1451-458E-AE40-AC9DA1403555}" type="parTrans" cxnId="{811EED7C-7FE0-49CD-8C14-D915CBF1F45F}">
      <dgm:prSet/>
      <dgm:spPr/>
      <dgm:t>
        <a:bodyPr/>
        <a:lstStyle/>
        <a:p>
          <a:endParaRPr lang="en-US"/>
        </a:p>
      </dgm:t>
    </dgm:pt>
    <dgm:pt modelId="{1184A002-AC5C-4847-B0C0-CE82C82776B5}" type="sibTrans" cxnId="{811EED7C-7FE0-49CD-8C14-D915CBF1F45F}">
      <dgm:prSet/>
      <dgm:spPr/>
      <dgm:t>
        <a:bodyPr/>
        <a:lstStyle/>
        <a:p>
          <a:endParaRPr lang="en-US"/>
        </a:p>
      </dgm:t>
    </dgm:pt>
    <dgm:pt modelId="{9416E5B3-0128-4E4F-9704-DCD4C9FA360D}" type="pres">
      <dgm:prSet presAssocID="{887F89A1-120B-4674-817B-0C2B8079A7C3}" presName="Name0" presStyleCnt="0">
        <dgm:presLayoutVars>
          <dgm:dir/>
          <dgm:resizeHandles val="exact"/>
        </dgm:presLayoutVars>
      </dgm:prSet>
      <dgm:spPr/>
    </dgm:pt>
    <dgm:pt modelId="{F0D9C498-461A-4DBD-BBEC-9DF052E2EA15}" type="pres">
      <dgm:prSet presAssocID="{10444DE6-F2E9-4D86-B724-279523FBCE28}" presName="parTxOnly" presStyleLbl="node1" presStyleIdx="0" presStyleCnt="3">
        <dgm:presLayoutVars>
          <dgm:bulletEnabled val="1"/>
        </dgm:presLayoutVars>
      </dgm:prSet>
      <dgm:spPr/>
    </dgm:pt>
    <dgm:pt modelId="{D1B89352-FEEB-4B1F-9D6E-7DBF5B6FA6FA}" type="pres">
      <dgm:prSet presAssocID="{932EB0FE-E433-4D0B-BD06-C1EB241497B5}" presName="parSpace" presStyleCnt="0"/>
      <dgm:spPr/>
    </dgm:pt>
    <dgm:pt modelId="{43709BAD-B791-4A16-A38C-B30E62B8C528}" type="pres">
      <dgm:prSet presAssocID="{A916A613-7747-4999-A659-A16069704EF4}" presName="parTxOnly" presStyleLbl="node1" presStyleIdx="1" presStyleCnt="3" custScaleX="156291">
        <dgm:presLayoutVars>
          <dgm:bulletEnabled val="1"/>
        </dgm:presLayoutVars>
      </dgm:prSet>
      <dgm:spPr/>
    </dgm:pt>
    <dgm:pt modelId="{F858FA58-0E18-4C83-9A31-E0401230FC30}" type="pres">
      <dgm:prSet presAssocID="{AD2728FD-55CC-4D9B-86A0-0C208916C74E}" presName="parSpace" presStyleCnt="0"/>
      <dgm:spPr/>
    </dgm:pt>
    <dgm:pt modelId="{92F693CB-4418-4384-9577-1537246D6FC8}" type="pres">
      <dgm:prSet presAssocID="{271D86EC-9832-46FD-8B49-96D94150C1AD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1182C80B-CFDF-4B6F-948C-D0290C4744DC}" type="presOf" srcId="{887F89A1-120B-4674-817B-0C2B8079A7C3}" destId="{9416E5B3-0128-4E4F-9704-DCD4C9FA360D}" srcOrd="0" destOrd="0" presId="urn:microsoft.com/office/officeart/2005/8/layout/hChevron3"/>
    <dgm:cxn modelId="{0932D823-233F-4F0A-A6FD-34557F78F7AA}" type="presOf" srcId="{271D86EC-9832-46FD-8B49-96D94150C1AD}" destId="{92F693CB-4418-4384-9577-1537246D6FC8}" srcOrd="0" destOrd="0" presId="urn:microsoft.com/office/officeart/2005/8/layout/hChevron3"/>
    <dgm:cxn modelId="{6A948D39-EDE7-48E5-BE4C-F2AAB0C7506C}" srcId="{887F89A1-120B-4674-817B-0C2B8079A7C3}" destId="{10444DE6-F2E9-4D86-B724-279523FBCE28}" srcOrd="0" destOrd="0" parTransId="{4D14E930-FFEB-4E30-AF20-CC500E4C9666}" sibTransId="{932EB0FE-E433-4D0B-BD06-C1EB241497B5}"/>
    <dgm:cxn modelId="{76D37E6F-4354-4DF8-AE83-57A6A319529F}" srcId="{887F89A1-120B-4674-817B-0C2B8079A7C3}" destId="{A916A613-7747-4999-A659-A16069704EF4}" srcOrd="1" destOrd="0" parTransId="{EF3DCAA7-A250-434A-9E19-E114A666D6FA}" sibTransId="{AD2728FD-55CC-4D9B-86A0-0C208916C74E}"/>
    <dgm:cxn modelId="{811EED7C-7FE0-49CD-8C14-D915CBF1F45F}" srcId="{887F89A1-120B-4674-817B-0C2B8079A7C3}" destId="{271D86EC-9832-46FD-8B49-96D94150C1AD}" srcOrd="2" destOrd="0" parTransId="{330A0F8D-1451-458E-AE40-AC9DA1403555}" sibTransId="{1184A002-AC5C-4847-B0C0-CE82C82776B5}"/>
    <dgm:cxn modelId="{3F2B179D-A97A-4CC0-90A6-840165515CE1}" type="presOf" srcId="{10444DE6-F2E9-4D86-B724-279523FBCE28}" destId="{F0D9C498-461A-4DBD-BBEC-9DF052E2EA15}" srcOrd="0" destOrd="0" presId="urn:microsoft.com/office/officeart/2005/8/layout/hChevron3"/>
    <dgm:cxn modelId="{0C59ADBB-0CA2-4516-8A57-13C5170AC24A}" type="presOf" srcId="{A916A613-7747-4999-A659-A16069704EF4}" destId="{43709BAD-B791-4A16-A38C-B30E62B8C528}" srcOrd="0" destOrd="0" presId="urn:microsoft.com/office/officeart/2005/8/layout/hChevron3"/>
    <dgm:cxn modelId="{C4162F60-5EC1-4A9D-88AE-25859E9C5DE6}" type="presParOf" srcId="{9416E5B3-0128-4E4F-9704-DCD4C9FA360D}" destId="{F0D9C498-461A-4DBD-BBEC-9DF052E2EA15}" srcOrd="0" destOrd="0" presId="urn:microsoft.com/office/officeart/2005/8/layout/hChevron3"/>
    <dgm:cxn modelId="{4B22828B-568E-468F-8C42-9FD2DCA83862}" type="presParOf" srcId="{9416E5B3-0128-4E4F-9704-DCD4C9FA360D}" destId="{D1B89352-FEEB-4B1F-9D6E-7DBF5B6FA6FA}" srcOrd="1" destOrd="0" presId="urn:microsoft.com/office/officeart/2005/8/layout/hChevron3"/>
    <dgm:cxn modelId="{A09E981B-25A5-43A4-A450-4A9E61A8B57D}" type="presParOf" srcId="{9416E5B3-0128-4E4F-9704-DCD4C9FA360D}" destId="{43709BAD-B791-4A16-A38C-B30E62B8C528}" srcOrd="2" destOrd="0" presId="urn:microsoft.com/office/officeart/2005/8/layout/hChevron3"/>
    <dgm:cxn modelId="{8CCC2911-79D8-4A6E-886D-2833030E8042}" type="presParOf" srcId="{9416E5B3-0128-4E4F-9704-DCD4C9FA360D}" destId="{F858FA58-0E18-4C83-9A31-E0401230FC30}" srcOrd="3" destOrd="0" presId="urn:microsoft.com/office/officeart/2005/8/layout/hChevron3"/>
    <dgm:cxn modelId="{6680FBB2-5458-4E67-9028-1F2FE6E3E731}" type="presParOf" srcId="{9416E5B3-0128-4E4F-9704-DCD4C9FA360D}" destId="{92F693CB-4418-4384-9577-1537246D6FC8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87F89A1-120B-4674-817B-0C2B8079A7C3}" type="doc">
      <dgm:prSet loTypeId="urn:microsoft.com/office/officeart/2005/8/layout/hChevron3" loCatId="process" qsTypeId="urn:microsoft.com/office/officeart/2005/8/quickstyle/simple1" qsCatId="simple" csTypeId="urn:microsoft.com/office/officeart/2005/8/colors/colorful2" csCatId="colorful" phldr="1"/>
      <dgm:spPr/>
    </dgm:pt>
    <dgm:pt modelId="{10444DE6-F2E9-4D86-B724-279523FBCE28}">
      <dgm:prSet custT="1"/>
      <dgm:spPr>
        <a:solidFill>
          <a:srgbClr val="C5ECFF"/>
        </a:solidFill>
      </dgm:spPr>
      <dgm:t>
        <a:bodyPr/>
        <a:lstStyle/>
        <a:p>
          <a:r>
            <a:rPr lang="de-DE" sz="3200" b="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PelB</a:t>
          </a:r>
          <a:r>
            <a:rPr lang="de-DE" sz="3200" baseline="-250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ss</a:t>
          </a:r>
        </a:p>
      </dgm:t>
    </dgm:pt>
    <dgm:pt modelId="{4D14E930-FFEB-4E30-AF20-CC500E4C9666}" type="parTrans" cxnId="{6A948D39-EDE7-48E5-BE4C-F2AAB0C7506C}">
      <dgm:prSet/>
      <dgm:spPr/>
      <dgm:t>
        <a:bodyPr/>
        <a:lstStyle/>
        <a:p>
          <a:endParaRPr lang="en-US"/>
        </a:p>
      </dgm:t>
    </dgm:pt>
    <dgm:pt modelId="{932EB0FE-E433-4D0B-BD06-C1EB241497B5}" type="sibTrans" cxnId="{6A948D39-EDE7-48E5-BE4C-F2AAB0C7506C}">
      <dgm:prSet/>
      <dgm:spPr/>
      <dgm:t>
        <a:bodyPr/>
        <a:lstStyle/>
        <a:p>
          <a:endParaRPr lang="en-US"/>
        </a:p>
      </dgm:t>
    </dgm:pt>
    <dgm:pt modelId="{A916A613-7747-4999-A659-A16069704EF4}">
      <dgm:prSet custT="1"/>
      <dgm:spPr>
        <a:solidFill>
          <a:srgbClr val="FFC5C5"/>
        </a:solidFill>
      </dgm:spPr>
      <dgm:t>
        <a:bodyPr/>
        <a:lstStyle/>
        <a:p>
          <a:r>
            <a:rPr lang="de-DE" sz="3200" b="1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P66</a:t>
          </a:r>
          <a:r>
            <a:rPr lang="en-US" sz="3200" baseline="-250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22-618</a:t>
          </a:r>
          <a:endParaRPr lang="de-DE" sz="3200" baseline="-25000" dirty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EF3DCAA7-A250-434A-9E19-E114A666D6FA}" type="parTrans" cxnId="{76D37E6F-4354-4DF8-AE83-57A6A319529F}">
      <dgm:prSet/>
      <dgm:spPr/>
      <dgm:t>
        <a:bodyPr/>
        <a:lstStyle/>
        <a:p>
          <a:endParaRPr lang="en-US"/>
        </a:p>
      </dgm:t>
    </dgm:pt>
    <dgm:pt modelId="{AD2728FD-55CC-4D9B-86A0-0C208916C74E}" type="sibTrans" cxnId="{76D37E6F-4354-4DF8-AE83-57A6A319529F}">
      <dgm:prSet/>
      <dgm:spPr/>
      <dgm:t>
        <a:bodyPr/>
        <a:lstStyle/>
        <a:p>
          <a:endParaRPr lang="en-US"/>
        </a:p>
      </dgm:t>
    </dgm:pt>
    <dgm:pt modelId="{9416E5B3-0128-4E4F-9704-DCD4C9FA360D}" type="pres">
      <dgm:prSet presAssocID="{887F89A1-120B-4674-817B-0C2B8079A7C3}" presName="Name0" presStyleCnt="0">
        <dgm:presLayoutVars>
          <dgm:dir/>
          <dgm:resizeHandles val="exact"/>
        </dgm:presLayoutVars>
      </dgm:prSet>
      <dgm:spPr/>
    </dgm:pt>
    <dgm:pt modelId="{F0D9C498-461A-4DBD-BBEC-9DF052E2EA15}" type="pres">
      <dgm:prSet presAssocID="{10444DE6-F2E9-4D86-B724-279523FBCE28}" presName="parTxOnly" presStyleLbl="node1" presStyleIdx="0" presStyleCnt="2">
        <dgm:presLayoutVars>
          <dgm:bulletEnabled val="1"/>
        </dgm:presLayoutVars>
      </dgm:prSet>
      <dgm:spPr/>
    </dgm:pt>
    <dgm:pt modelId="{D1B89352-FEEB-4B1F-9D6E-7DBF5B6FA6FA}" type="pres">
      <dgm:prSet presAssocID="{932EB0FE-E433-4D0B-BD06-C1EB241497B5}" presName="parSpace" presStyleCnt="0"/>
      <dgm:spPr/>
    </dgm:pt>
    <dgm:pt modelId="{43709BAD-B791-4A16-A38C-B30E62B8C528}" type="pres">
      <dgm:prSet presAssocID="{A916A613-7747-4999-A659-A16069704EF4}" presName="parTxOnly" presStyleLbl="node1" presStyleIdx="1" presStyleCnt="2" custScaleX="156291" custLinFactNeighborX="-9686" custLinFactNeighborY="91">
        <dgm:presLayoutVars>
          <dgm:bulletEnabled val="1"/>
        </dgm:presLayoutVars>
      </dgm:prSet>
      <dgm:spPr/>
    </dgm:pt>
  </dgm:ptLst>
  <dgm:cxnLst>
    <dgm:cxn modelId="{1182C80B-CFDF-4B6F-948C-D0290C4744DC}" type="presOf" srcId="{887F89A1-120B-4674-817B-0C2B8079A7C3}" destId="{9416E5B3-0128-4E4F-9704-DCD4C9FA360D}" srcOrd="0" destOrd="0" presId="urn:microsoft.com/office/officeart/2005/8/layout/hChevron3"/>
    <dgm:cxn modelId="{6A948D39-EDE7-48E5-BE4C-F2AAB0C7506C}" srcId="{887F89A1-120B-4674-817B-0C2B8079A7C3}" destId="{10444DE6-F2E9-4D86-B724-279523FBCE28}" srcOrd="0" destOrd="0" parTransId="{4D14E930-FFEB-4E30-AF20-CC500E4C9666}" sibTransId="{932EB0FE-E433-4D0B-BD06-C1EB241497B5}"/>
    <dgm:cxn modelId="{76D37E6F-4354-4DF8-AE83-57A6A319529F}" srcId="{887F89A1-120B-4674-817B-0C2B8079A7C3}" destId="{A916A613-7747-4999-A659-A16069704EF4}" srcOrd="1" destOrd="0" parTransId="{EF3DCAA7-A250-434A-9E19-E114A666D6FA}" sibTransId="{AD2728FD-55CC-4D9B-86A0-0C208916C74E}"/>
    <dgm:cxn modelId="{3F2B179D-A97A-4CC0-90A6-840165515CE1}" type="presOf" srcId="{10444DE6-F2E9-4D86-B724-279523FBCE28}" destId="{F0D9C498-461A-4DBD-BBEC-9DF052E2EA15}" srcOrd="0" destOrd="0" presId="urn:microsoft.com/office/officeart/2005/8/layout/hChevron3"/>
    <dgm:cxn modelId="{0C59ADBB-0CA2-4516-8A57-13C5170AC24A}" type="presOf" srcId="{A916A613-7747-4999-A659-A16069704EF4}" destId="{43709BAD-B791-4A16-A38C-B30E62B8C528}" srcOrd="0" destOrd="0" presId="urn:microsoft.com/office/officeart/2005/8/layout/hChevron3"/>
    <dgm:cxn modelId="{C4162F60-5EC1-4A9D-88AE-25859E9C5DE6}" type="presParOf" srcId="{9416E5B3-0128-4E4F-9704-DCD4C9FA360D}" destId="{F0D9C498-461A-4DBD-BBEC-9DF052E2EA15}" srcOrd="0" destOrd="0" presId="urn:microsoft.com/office/officeart/2005/8/layout/hChevron3"/>
    <dgm:cxn modelId="{4B22828B-568E-468F-8C42-9FD2DCA83862}" type="presParOf" srcId="{9416E5B3-0128-4E4F-9704-DCD4C9FA360D}" destId="{D1B89352-FEEB-4B1F-9D6E-7DBF5B6FA6FA}" srcOrd="1" destOrd="0" presId="urn:microsoft.com/office/officeart/2005/8/layout/hChevron3"/>
    <dgm:cxn modelId="{A09E981B-25A5-43A4-A450-4A9E61A8B57D}" type="presParOf" srcId="{9416E5B3-0128-4E4F-9704-DCD4C9FA360D}" destId="{43709BAD-B791-4A16-A38C-B30E62B8C528}" srcOrd="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0BB8DC-ECBA-49F5-AA42-5579A781909A}">
      <dsp:nvSpPr>
        <dsp:cNvPr id="0" name=""/>
        <dsp:cNvSpPr/>
      </dsp:nvSpPr>
      <dsp:spPr>
        <a:xfrm>
          <a:off x="18650" y="0"/>
          <a:ext cx="1998853" cy="749959"/>
        </a:xfrm>
        <a:prstGeom prst="homePlate">
          <a:avLst/>
        </a:prstGeom>
        <a:solidFill>
          <a:srgbClr val="C5EC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85344" rIns="42672" bIns="8534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200" b="0" kern="12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PelB</a:t>
          </a:r>
          <a:r>
            <a:rPr lang="de-DE" sz="3200" kern="1200" baseline="-250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ss</a:t>
          </a:r>
          <a:endParaRPr lang="en-US" sz="3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650" y="0"/>
        <a:ext cx="1811363" cy="749959"/>
      </dsp:txXfrm>
    </dsp:sp>
    <dsp:sp modelId="{B572B268-BDDD-4E6A-A933-61893818AEE0}">
      <dsp:nvSpPr>
        <dsp:cNvPr id="0" name=""/>
        <dsp:cNvSpPr/>
      </dsp:nvSpPr>
      <dsp:spPr>
        <a:xfrm>
          <a:off x="1419277" y="0"/>
          <a:ext cx="2431432" cy="749959"/>
        </a:xfrm>
        <a:prstGeom prst="chevron">
          <a:avLst/>
        </a:prstGeom>
        <a:solidFill>
          <a:srgbClr val="FFE79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85344" rIns="42672" bIns="8534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200" kern="12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His</a:t>
          </a:r>
          <a:r>
            <a:rPr lang="de-DE" sz="3200" kern="1200" baseline="-250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10</a:t>
          </a:r>
          <a:endParaRPr lang="en-US" sz="3200" kern="1200" dirty="0"/>
        </a:p>
      </dsp:txBody>
      <dsp:txXfrm>
        <a:off x="1794257" y="0"/>
        <a:ext cx="1681473" cy="749959"/>
      </dsp:txXfrm>
    </dsp:sp>
    <dsp:sp modelId="{1FEC395A-AAF8-40F4-9BA9-77B7FD1391AC}">
      <dsp:nvSpPr>
        <dsp:cNvPr id="0" name=""/>
        <dsp:cNvSpPr/>
      </dsp:nvSpPr>
      <dsp:spPr>
        <a:xfrm>
          <a:off x="3269715" y="0"/>
          <a:ext cx="2304863" cy="749959"/>
        </a:xfrm>
        <a:prstGeom prst="chevron">
          <a:avLst/>
        </a:prstGeom>
        <a:solidFill>
          <a:srgbClr val="FB99F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85344" rIns="42672" bIns="8534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MBP</a:t>
          </a:r>
        </a:p>
      </dsp:txBody>
      <dsp:txXfrm>
        <a:off x="3644695" y="0"/>
        <a:ext cx="1554904" cy="749959"/>
      </dsp:txXfrm>
    </dsp:sp>
    <dsp:sp modelId="{320E6E42-243B-4136-8AE6-351F9D8B3CBB}">
      <dsp:nvSpPr>
        <dsp:cNvPr id="0" name=""/>
        <dsp:cNvSpPr/>
      </dsp:nvSpPr>
      <dsp:spPr>
        <a:xfrm>
          <a:off x="4993584" y="0"/>
          <a:ext cx="2154559" cy="749959"/>
        </a:xfrm>
        <a:prstGeom prst="chevron">
          <a:avLst/>
        </a:prstGeom>
        <a:solidFill>
          <a:srgbClr val="C5EC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85344" rIns="42672" bIns="8534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TEV</a:t>
          </a:r>
        </a:p>
      </dsp:txBody>
      <dsp:txXfrm>
        <a:off x="5368564" y="0"/>
        <a:ext cx="1404600" cy="749959"/>
      </dsp:txXfrm>
    </dsp:sp>
    <dsp:sp modelId="{9A13C8BE-1EA3-40B1-BFF0-9623919FBAA5}">
      <dsp:nvSpPr>
        <dsp:cNvPr id="0" name=""/>
        <dsp:cNvSpPr/>
      </dsp:nvSpPr>
      <dsp:spPr>
        <a:xfrm>
          <a:off x="6567149" y="0"/>
          <a:ext cx="2904972" cy="749959"/>
        </a:xfrm>
        <a:prstGeom prst="chevron">
          <a:avLst/>
        </a:prstGeom>
        <a:solidFill>
          <a:srgbClr val="FFC5C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85344" rIns="42672" bIns="8534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200" b="1" kern="12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P66</a:t>
          </a:r>
          <a:r>
            <a:rPr lang="en-US" sz="3200" kern="1200" baseline="-250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22-618</a:t>
          </a:r>
          <a:endParaRPr lang="de-DE" sz="3200" kern="1200" baseline="-25000" dirty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6942129" y="0"/>
        <a:ext cx="2155013" cy="7499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D9C498-461A-4DBD-BBEC-9DF052E2EA15}">
      <dsp:nvSpPr>
        <dsp:cNvPr id="0" name=""/>
        <dsp:cNvSpPr/>
      </dsp:nvSpPr>
      <dsp:spPr>
        <a:xfrm>
          <a:off x="2377" y="546550"/>
          <a:ext cx="1925835" cy="770334"/>
        </a:xfrm>
        <a:prstGeom prst="homePlate">
          <a:avLst/>
        </a:prstGeom>
        <a:solidFill>
          <a:srgbClr val="C5EC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85344" rIns="42672" bIns="8534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200" b="0" kern="12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PelB</a:t>
          </a:r>
          <a:r>
            <a:rPr lang="de-DE" sz="3200" kern="1200" baseline="-250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ss</a:t>
          </a:r>
        </a:p>
      </dsp:txBody>
      <dsp:txXfrm>
        <a:off x="2377" y="546550"/>
        <a:ext cx="1733252" cy="770334"/>
      </dsp:txXfrm>
    </dsp:sp>
    <dsp:sp modelId="{43709BAD-B791-4A16-A38C-B30E62B8C528}">
      <dsp:nvSpPr>
        <dsp:cNvPr id="0" name=""/>
        <dsp:cNvSpPr/>
      </dsp:nvSpPr>
      <dsp:spPr>
        <a:xfrm>
          <a:off x="1543045" y="546550"/>
          <a:ext cx="3009908" cy="770334"/>
        </a:xfrm>
        <a:prstGeom prst="chevron">
          <a:avLst/>
        </a:prstGeom>
        <a:solidFill>
          <a:srgbClr val="FFC5C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85344" rIns="42672" bIns="8534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200" b="1" kern="12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P66</a:t>
          </a:r>
          <a:r>
            <a:rPr lang="en-US" sz="3200" kern="1200" baseline="-250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22-618</a:t>
          </a:r>
          <a:endParaRPr lang="de-DE" sz="3200" kern="1200" baseline="-25000" dirty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1928212" y="546550"/>
        <a:ext cx="2239574" cy="770334"/>
      </dsp:txXfrm>
    </dsp:sp>
    <dsp:sp modelId="{92F693CB-4418-4384-9577-1537246D6FC8}">
      <dsp:nvSpPr>
        <dsp:cNvPr id="0" name=""/>
        <dsp:cNvSpPr/>
      </dsp:nvSpPr>
      <dsp:spPr>
        <a:xfrm>
          <a:off x="4167786" y="546550"/>
          <a:ext cx="1925835" cy="770334"/>
        </a:xfrm>
        <a:prstGeom prst="chevron">
          <a:avLst/>
        </a:prstGeom>
        <a:solidFill>
          <a:srgbClr val="FFE79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85344" rIns="42672" bIns="8534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200" kern="12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His</a:t>
          </a:r>
          <a:r>
            <a:rPr lang="de-DE" sz="3200" kern="1200" baseline="-250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8</a:t>
          </a:r>
        </a:p>
      </dsp:txBody>
      <dsp:txXfrm>
        <a:off x="4552953" y="546550"/>
        <a:ext cx="1155501" cy="7703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D9C498-461A-4DBD-BBEC-9DF052E2EA15}">
      <dsp:nvSpPr>
        <dsp:cNvPr id="0" name=""/>
        <dsp:cNvSpPr/>
      </dsp:nvSpPr>
      <dsp:spPr>
        <a:xfrm>
          <a:off x="1820" y="490958"/>
          <a:ext cx="1833116" cy="733246"/>
        </a:xfrm>
        <a:prstGeom prst="homePlate">
          <a:avLst/>
        </a:prstGeom>
        <a:solidFill>
          <a:srgbClr val="C5EC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85344" rIns="42672" bIns="8534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200" b="0" kern="12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PelB</a:t>
          </a:r>
          <a:r>
            <a:rPr lang="de-DE" sz="3200" kern="1200" baseline="-250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ss</a:t>
          </a:r>
        </a:p>
      </dsp:txBody>
      <dsp:txXfrm>
        <a:off x="1820" y="490958"/>
        <a:ext cx="1649805" cy="733246"/>
      </dsp:txXfrm>
    </dsp:sp>
    <dsp:sp modelId="{43709BAD-B791-4A16-A38C-B30E62B8C528}">
      <dsp:nvSpPr>
        <dsp:cNvPr id="0" name=""/>
        <dsp:cNvSpPr/>
      </dsp:nvSpPr>
      <dsp:spPr>
        <a:xfrm>
          <a:off x="1432802" y="491626"/>
          <a:ext cx="2864995" cy="733246"/>
        </a:xfrm>
        <a:prstGeom prst="chevron">
          <a:avLst/>
        </a:prstGeom>
        <a:solidFill>
          <a:srgbClr val="FFC5C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85344" rIns="42672" bIns="8534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200" b="1" kern="12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P66</a:t>
          </a:r>
          <a:r>
            <a:rPr lang="en-US" sz="3200" kern="1200" baseline="-250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22-618</a:t>
          </a:r>
          <a:endParaRPr lang="de-DE" sz="3200" kern="1200" baseline="-25000" dirty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1799425" y="491626"/>
        <a:ext cx="2131749" cy="7332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856748-C440-48D9-952C-CD7E95F41474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6B4E95-510D-4BDE-A4BD-1657DC75D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602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3446A-4D20-48D3-888F-9A2AB932E5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F4DE15-B92F-4AC0-98B9-035289FCDE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79A876-1B1B-4CA4-8521-246A30EF3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8DAFD-3410-4AEE-940D-459714787CAE}" type="datetime1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61B81-E9A6-4717-BF03-1C3F0363F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A81330-788E-4537-BDDB-1718A5FD2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5D752-0FD6-4940-BD19-99CA8997A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45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6AA22-7F0D-4E43-937C-7CEAA85F2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95B896-57B3-43AC-8AFB-3FD2475902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C8C81C-B401-4E24-AFED-B4886A31A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B52B6-5101-4848-8E57-9B762A741E6F}" type="datetime1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83608C-B044-46AF-BA5A-B8A45A1D8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9364BD-70B7-4D07-BE9E-63B98A371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5D752-0FD6-4940-BD19-99CA8997A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202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1B1547-4617-4C62-9F0D-FBDE511074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BD27D3-4E41-41EB-B885-7CBA5EC66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BD9DB3-7EE6-4855-849F-07ABB7E7F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0750F-6A57-447E-995F-8E2B3FFC3D84}" type="datetime1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057EC0-4231-4224-B5B4-196DAA7D0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E1D75F-0EC7-46D0-9931-A6454B46C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5D752-0FD6-4940-BD19-99CA8997A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6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C5DB5-413A-45B1-9E75-A0881A91F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07D63D-A392-491D-9ED2-D12A115032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26DADC-8E57-483E-A4DF-42372BF96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388C5-E703-4DF9-985E-6348527778E1}" type="datetime1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F6F897-3F96-48B2-AD9F-8565C9424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FB66D-C031-45EE-9449-EFE1A8DA8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5D752-0FD6-4940-BD19-99CA8997A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83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458F0-46B2-4597-A897-B18680ADA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40E28A-EE33-4D65-8825-E826A26483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14460D-58BA-4DBC-8674-1592024BC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1247-AC84-4AB4-AFD4-6D5ACE92DE01}" type="datetime1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372EC3-B3F2-4626-A4F3-7B7CF50B8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53AF5E-9F2B-418C-8749-E8DEC8318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5D752-0FD6-4940-BD19-99CA8997A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343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095DC-A454-437E-BF93-B0D62120E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768CA-9060-4666-B5C6-6A9EB646E3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519F19-7F12-494F-B4CC-122A2B5230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7B3363-3ABC-40C1-912F-A4CB54D4C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3E76-71E7-46BB-83D2-8BA6BABD06DA}" type="datetime1">
              <a:rPr lang="en-US" smtClean="0"/>
              <a:t>4/1/2021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290C39-F507-426E-8455-7E09EFF06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9EF661-5CD1-49BD-902A-C6B987C16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5D752-0FD6-4940-BD19-99CA8997A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706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575D7-B093-4F37-9984-C35AE0F8D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328130-0150-4124-A169-618C567D3A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129DEF-1A8A-420C-AD3B-0D8034C38F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A3FBE3-AA28-4556-A3E8-A45A08D5FB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0C6CE9-CF81-4021-8919-8D676A1C1E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9EDCA6-8439-4F45-A019-D6CC1396C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A722E-05E2-4955-9B49-B808CEDA93E3}" type="datetime1">
              <a:rPr lang="en-US" smtClean="0"/>
              <a:t>4/1/2021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1BBBB6-0084-4C6B-B080-1CF6600F8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EFE746-2999-4945-9431-9F9C68B66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5D752-0FD6-4940-BD19-99CA8997A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378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010FE-7946-4BA3-924D-4A57148DC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B75A35-556D-4066-A320-90DF9B800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51009-326A-4A7C-A142-28590B4F77B9}" type="datetime1">
              <a:rPr lang="en-US" smtClean="0"/>
              <a:t>4/1/2021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66D768-1A7E-438E-A284-0D335BF23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D8FC3A-509E-4251-8995-A44F16F16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5D752-0FD6-4940-BD19-99CA8997A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322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30E1CD-B2BF-4EA4-AC93-804BFF4CF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CA15-6E48-4B0A-8682-749417B8C222}" type="datetime1">
              <a:rPr lang="en-US" smtClean="0"/>
              <a:t>4/1/2021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F3D9FD-E020-4BEC-924D-9F2A1600F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04AD6E-2747-4465-B2E6-2FA9565C3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5D752-0FD6-4940-BD19-99CA8997A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508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80596-EC0E-4629-A88B-5FC73896C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59774-0C51-499C-BEA9-624E649128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7D3301-EF29-4CA9-992F-C4EB2ADADA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DE28B9-3940-48EF-AF96-EDCF09DC6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00DA9-CCB3-4275-BBBB-EB7C0E78A8DD}" type="datetime1">
              <a:rPr lang="en-US" smtClean="0"/>
              <a:t>4/1/2021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2ACA17-BAA4-418F-81D6-3EA8E2A31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AF6E61-3714-4652-AF78-8598109D1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5D752-0FD6-4940-BD19-99CA8997A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33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A5C46-4A15-47F6-86A5-6D708A19B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512472-618F-4ED0-A8AA-0C37255054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8FF36C-DBD3-4BFF-A91A-DF9B095842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7915D0-88CE-456D-BC04-C20647E7A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C948A-2645-49CC-919B-047076C1EFD0}" type="datetime1">
              <a:rPr lang="en-US" smtClean="0"/>
              <a:t>4/1/2021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D107BD-E162-4CFA-BC7F-D9FC86517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646E76-ACBA-4F71-B6A5-6200C463A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5D752-0FD6-4940-BD19-99CA8997A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856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AD5C13-63AC-428D-9CC2-B1D2812E3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1DF92A-7ED1-474D-9B97-CAB920B1DE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58A4ED-958F-40F4-9D10-3EF8FF65C2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42376-DF9E-42D7-8754-3A5220046194}" type="datetime1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BE65F2-85FE-4D35-AAE8-9BA8E90486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4F170D-45A9-4876-8D2A-087F918A76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5D752-0FD6-4940-BD19-99CA8997A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072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t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63B23-C3B8-460F-BBD1-1633793E1A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3146" y="736764"/>
            <a:ext cx="9144000" cy="3154856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Purification of the P66 Outer Membrane Protein of the Bacterium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Borrelia burgdorferi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5832C9-4AC0-4D58-9A0B-C5577A6CD3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92654"/>
            <a:ext cx="9144000" cy="1973139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Space Grant Symposium Presentation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Christopher Ramirez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Debra Hansen and Petra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Fromme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4/17/21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623FA9-DE19-4DBD-A94E-99751ED9D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5D752-0FD6-4940-BD19-99CA8997AA38}" type="slidenum">
              <a:rPr lang="en-US" smtClean="0"/>
              <a:t>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6EDB40-5020-425F-BE66-E4BC9A12D2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2" y="36239"/>
            <a:ext cx="2158824" cy="599491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51C8DE97-0AFF-4C37-B572-595487117F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176" y="50425"/>
            <a:ext cx="2158824" cy="913589"/>
          </a:xfrm>
          <a:prstGeom prst="rect">
            <a:avLst/>
          </a:prstGeom>
        </p:spPr>
      </p:pic>
      <p:pic>
        <p:nvPicPr>
          <p:cNvPr id="7" name="Picture 6" descr="Logo, icon&#10;&#10;Description automatically generated">
            <a:extLst>
              <a:ext uri="{FF2B5EF4-FFF2-40B4-BE49-F238E27FC236}">
                <a16:creationId xmlns:a16="http://schemas.microsoft.com/office/drawing/2014/main" id="{1E1C9126-98D2-4542-9DA1-9DBF697D69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47" y="5508495"/>
            <a:ext cx="1569847" cy="1305154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4C032E99-A663-4568-B332-C95BD4511B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3653" y="5378729"/>
            <a:ext cx="946472" cy="146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39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A5FBB-E930-4F94-A56C-D10BFE4D3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889202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P66 Can Be Expressed in the Outer Membrane of the Omp8 Cells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84D566-6C75-4B87-A048-344A4BC92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5D752-0FD6-4940-BD19-99CA8997AA38}" type="slidenum">
              <a:rPr lang="en-US" smtClean="0"/>
              <a:t>10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AFF255-BC44-4E1C-9D5B-A35876820533}"/>
              </a:ext>
            </a:extLst>
          </p:cNvPr>
          <p:cNvSpPr txBox="1"/>
          <p:nvPr/>
        </p:nvSpPr>
        <p:spPr>
          <a:xfrm>
            <a:off x="6802870" y="1532294"/>
            <a:ext cx="47274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crude membrane separation was performed on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E. coli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cells in the previous slide, and a Western blot using anti-His antibodies was done on the resulting membrane fractions.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652475-CCFE-436E-9F4A-8096740B8293}"/>
              </a:ext>
            </a:extLst>
          </p:cNvPr>
          <p:cNvSpPr txBox="1"/>
          <p:nvPr/>
        </p:nvSpPr>
        <p:spPr>
          <a:xfrm>
            <a:off x="6795047" y="3079828"/>
            <a:ext cx="45811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Lane and Sample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Molecular weight markers</a:t>
            </a:r>
          </a:p>
          <a:p>
            <a:pPr marL="342900" indent="-342900"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GFP Positive Control</a:t>
            </a:r>
          </a:p>
          <a:p>
            <a:pPr marL="342900" indent="-342900"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PelB-P66-His Sonicated Cells</a:t>
            </a:r>
          </a:p>
          <a:p>
            <a:pPr marL="342900" indent="-342900">
              <a:buFontTx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PelB-P66-His Cell Debris</a:t>
            </a:r>
          </a:p>
          <a:p>
            <a:pPr marL="342900" indent="-342900">
              <a:buFontTx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PelB-P66-His Cytosol</a:t>
            </a:r>
          </a:p>
          <a:p>
            <a:pPr marL="342900" indent="-342900">
              <a:buFontTx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PelB-P66-His Inner Membrane</a:t>
            </a:r>
          </a:p>
          <a:p>
            <a:pPr marL="342900" indent="-342900">
              <a:buFontTx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PelB-P66-His Outer Membrane</a:t>
            </a:r>
          </a:p>
          <a:p>
            <a:pPr marL="342900" indent="-342900">
              <a:buFontTx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Molecular weight markers</a:t>
            </a:r>
          </a:p>
        </p:txBody>
      </p:sp>
      <p:pic>
        <p:nvPicPr>
          <p:cNvPr id="8" name="Content Placeholder 2">
            <a:extLst>
              <a:ext uri="{FF2B5EF4-FFF2-40B4-BE49-F238E27FC236}">
                <a16:creationId xmlns:a16="http://schemas.microsoft.com/office/drawing/2014/main" id="{51F9B609-5DC7-49CA-BFAB-B7D5CA5A00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6" t="11681" r="30787" b="18872"/>
          <a:stretch/>
        </p:blipFill>
        <p:spPr>
          <a:xfrm>
            <a:off x="295585" y="1462088"/>
            <a:ext cx="6148251" cy="5229029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5704DE2-2975-4018-9D56-8E069F134C7B}"/>
              </a:ext>
            </a:extLst>
          </p:cNvPr>
          <p:cNvSpPr txBox="1"/>
          <p:nvPr/>
        </p:nvSpPr>
        <p:spPr>
          <a:xfrm>
            <a:off x="1128458" y="6042117"/>
            <a:ext cx="435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2EFEF9-DE00-462F-A83E-F184ED163068}"/>
              </a:ext>
            </a:extLst>
          </p:cNvPr>
          <p:cNvSpPr txBox="1"/>
          <p:nvPr/>
        </p:nvSpPr>
        <p:spPr>
          <a:xfrm>
            <a:off x="1765488" y="6042117"/>
            <a:ext cx="435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CC984B-6F89-49EB-B760-45E68E2C0559}"/>
              </a:ext>
            </a:extLst>
          </p:cNvPr>
          <p:cNvSpPr txBox="1"/>
          <p:nvPr/>
        </p:nvSpPr>
        <p:spPr>
          <a:xfrm>
            <a:off x="2332034" y="6046337"/>
            <a:ext cx="435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031AD4-00ED-434F-904A-E6251F1ADB80}"/>
              </a:ext>
            </a:extLst>
          </p:cNvPr>
          <p:cNvSpPr txBox="1"/>
          <p:nvPr/>
        </p:nvSpPr>
        <p:spPr>
          <a:xfrm>
            <a:off x="2956517" y="6046337"/>
            <a:ext cx="435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525B5E-150F-43B0-BDBC-AD4D2D0C375C}"/>
              </a:ext>
            </a:extLst>
          </p:cNvPr>
          <p:cNvSpPr txBox="1"/>
          <p:nvPr/>
        </p:nvSpPr>
        <p:spPr>
          <a:xfrm>
            <a:off x="3654182" y="6046337"/>
            <a:ext cx="435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EB0FEB-3A8A-4062-9B11-1B5CBD8E19E2}"/>
              </a:ext>
            </a:extLst>
          </p:cNvPr>
          <p:cNvSpPr txBox="1"/>
          <p:nvPr/>
        </p:nvSpPr>
        <p:spPr>
          <a:xfrm>
            <a:off x="4268927" y="6046337"/>
            <a:ext cx="435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55B91E-17CF-4D71-8010-5509023731D9}"/>
              </a:ext>
            </a:extLst>
          </p:cNvPr>
          <p:cNvSpPr txBox="1"/>
          <p:nvPr/>
        </p:nvSpPr>
        <p:spPr>
          <a:xfrm>
            <a:off x="4905957" y="6046337"/>
            <a:ext cx="435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45F56DC-E8E8-4193-BAEB-97D14D6FE6AB}"/>
              </a:ext>
            </a:extLst>
          </p:cNvPr>
          <p:cNvSpPr txBox="1"/>
          <p:nvPr/>
        </p:nvSpPr>
        <p:spPr>
          <a:xfrm>
            <a:off x="5498466" y="6046337"/>
            <a:ext cx="435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638EB11-B53F-4DB5-AE77-AD3AC396D3FA}"/>
              </a:ext>
            </a:extLst>
          </p:cNvPr>
          <p:cNvSpPr txBox="1"/>
          <p:nvPr/>
        </p:nvSpPr>
        <p:spPr>
          <a:xfrm>
            <a:off x="295585" y="3096565"/>
            <a:ext cx="566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DB94DB0-B938-4FF7-8A67-EE6BBEBE90A1}"/>
              </a:ext>
            </a:extLst>
          </p:cNvPr>
          <p:cNvSpPr txBox="1"/>
          <p:nvPr/>
        </p:nvSpPr>
        <p:spPr>
          <a:xfrm>
            <a:off x="295585" y="3455117"/>
            <a:ext cx="566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37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A5EC75-BBE5-4192-9248-CC6CC10B1A27}"/>
              </a:ext>
            </a:extLst>
          </p:cNvPr>
          <p:cNvSpPr txBox="1"/>
          <p:nvPr/>
        </p:nvSpPr>
        <p:spPr>
          <a:xfrm>
            <a:off x="295585" y="4183001"/>
            <a:ext cx="566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72C9450-1A0A-434B-B391-5E2F7EE74979}"/>
              </a:ext>
            </a:extLst>
          </p:cNvPr>
          <p:cNvSpPr txBox="1"/>
          <p:nvPr/>
        </p:nvSpPr>
        <p:spPr>
          <a:xfrm>
            <a:off x="295585" y="4597661"/>
            <a:ext cx="566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66F98B0-45E5-4B02-BC83-B953609BE3B0}"/>
              </a:ext>
            </a:extLst>
          </p:cNvPr>
          <p:cNvSpPr txBox="1"/>
          <p:nvPr/>
        </p:nvSpPr>
        <p:spPr>
          <a:xfrm>
            <a:off x="295585" y="2547957"/>
            <a:ext cx="566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70A651D-B9CA-43E8-BA59-5D1CA4656844}"/>
              </a:ext>
            </a:extLst>
          </p:cNvPr>
          <p:cNvSpPr txBox="1"/>
          <p:nvPr/>
        </p:nvSpPr>
        <p:spPr>
          <a:xfrm>
            <a:off x="295585" y="2317963"/>
            <a:ext cx="566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100</a:t>
            </a:r>
          </a:p>
        </p:txBody>
      </p:sp>
      <p:sp>
        <p:nvSpPr>
          <p:cNvPr id="3" name="Arrow: Up 2">
            <a:extLst>
              <a:ext uri="{FF2B5EF4-FFF2-40B4-BE49-F238E27FC236}">
                <a16:creationId xmlns:a16="http://schemas.microsoft.com/office/drawing/2014/main" id="{A062F67D-68DF-4769-905E-59C5273B3247}"/>
              </a:ext>
            </a:extLst>
          </p:cNvPr>
          <p:cNvSpPr/>
          <p:nvPr/>
        </p:nvSpPr>
        <p:spPr>
          <a:xfrm>
            <a:off x="4819143" y="3198104"/>
            <a:ext cx="248575" cy="369332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91FFD8D-9393-4AC6-90C3-1EB71BFCC0D1}"/>
              </a:ext>
            </a:extLst>
          </p:cNvPr>
          <p:cNvSpPr txBox="1"/>
          <p:nvPr/>
        </p:nvSpPr>
        <p:spPr>
          <a:xfrm>
            <a:off x="2388768" y="1635690"/>
            <a:ext cx="2006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Anti-His Western</a:t>
            </a:r>
          </a:p>
        </p:txBody>
      </p:sp>
    </p:spTree>
    <p:extLst>
      <p:ext uri="{BB962C8B-B14F-4D97-AF65-F5344CB8AC3E}">
        <p14:creationId xmlns:p14="http://schemas.microsoft.com/office/powerpoint/2010/main" val="3015324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24B24-3557-4602-ABA5-92ED88051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429" y="-5790"/>
            <a:ext cx="10515600" cy="919918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Optimization of Omp8 P66 Growth Conditions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38620B-D47B-4F1F-955C-0380ABDA8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5D752-0FD6-4940-BD19-99CA8997AA38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B2DCDC-9912-462B-B565-C29EA1D2F5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99" b="23428"/>
          <a:stretch/>
        </p:blipFill>
        <p:spPr>
          <a:xfrm>
            <a:off x="366473" y="833561"/>
            <a:ext cx="4548869" cy="29035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839477-C75A-4F69-9AE8-97BE12935F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27" b="20000"/>
          <a:stretch/>
        </p:blipFill>
        <p:spPr>
          <a:xfrm>
            <a:off x="297450" y="3737139"/>
            <a:ext cx="4617892" cy="294763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05F43ED-0C6A-4448-8807-9E50417E8A49}"/>
              </a:ext>
            </a:extLst>
          </p:cNvPr>
          <p:cNvSpPr/>
          <p:nvPr/>
        </p:nvSpPr>
        <p:spPr>
          <a:xfrm>
            <a:off x="2640024" y="1308816"/>
            <a:ext cx="641180" cy="2177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B5601F-C830-4EE5-A631-9A9906119A8C}"/>
              </a:ext>
            </a:extLst>
          </p:cNvPr>
          <p:cNvSpPr/>
          <p:nvPr/>
        </p:nvSpPr>
        <p:spPr>
          <a:xfrm>
            <a:off x="1399956" y="4282094"/>
            <a:ext cx="576423" cy="1928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58B61B3-4955-43CF-9E70-C0090FE555DB}"/>
              </a:ext>
            </a:extLst>
          </p:cNvPr>
          <p:cNvSpPr/>
          <p:nvPr/>
        </p:nvSpPr>
        <p:spPr>
          <a:xfrm>
            <a:off x="3867215" y="4255847"/>
            <a:ext cx="576423" cy="1928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267E57-3B7D-4B49-8302-7B17F91DBCF8}"/>
              </a:ext>
            </a:extLst>
          </p:cNvPr>
          <p:cNvSpPr txBox="1"/>
          <p:nvPr/>
        </p:nvSpPr>
        <p:spPr>
          <a:xfrm>
            <a:off x="489161" y="3352916"/>
            <a:ext cx="330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25960D-DB40-4816-B0F8-B4FE8F3848DB}"/>
              </a:ext>
            </a:extLst>
          </p:cNvPr>
          <p:cNvSpPr txBox="1"/>
          <p:nvPr/>
        </p:nvSpPr>
        <p:spPr>
          <a:xfrm>
            <a:off x="970649" y="3352916"/>
            <a:ext cx="330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A18033-42A5-4FA9-AE4E-4B9FA8769509}"/>
              </a:ext>
            </a:extLst>
          </p:cNvPr>
          <p:cNvSpPr txBox="1"/>
          <p:nvPr/>
        </p:nvSpPr>
        <p:spPr>
          <a:xfrm>
            <a:off x="1471913" y="3347137"/>
            <a:ext cx="330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67BBF9-6AD3-49E4-A300-B8B20C04E66D}"/>
              </a:ext>
            </a:extLst>
          </p:cNvPr>
          <p:cNvSpPr txBox="1"/>
          <p:nvPr/>
        </p:nvSpPr>
        <p:spPr>
          <a:xfrm>
            <a:off x="1885304" y="3354115"/>
            <a:ext cx="289699" cy="375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0DB638-5B06-4E21-9C1B-55D0EBF9072A}"/>
              </a:ext>
            </a:extLst>
          </p:cNvPr>
          <p:cNvSpPr txBox="1"/>
          <p:nvPr/>
        </p:nvSpPr>
        <p:spPr>
          <a:xfrm>
            <a:off x="2352474" y="3351793"/>
            <a:ext cx="330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63E782D-5A3C-4B65-9A7A-88FD5A62F971}"/>
              </a:ext>
            </a:extLst>
          </p:cNvPr>
          <p:cNvSpPr txBox="1"/>
          <p:nvPr/>
        </p:nvSpPr>
        <p:spPr>
          <a:xfrm>
            <a:off x="2784706" y="3351793"/>
            <a:ext cx="330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D68BFBB-9843-4135-B0DB-814CD419ED02}"/>
              </a:ext>
            </a:extLst>
          </p:cNvPr>
          <p:cNvSpPr txBox="1"/>
          <p:nvPr/>
        </p:nvSpPr>
        <p:spPr>
          <a:xfrm>
            <a:off x="3241847" y="3352471"/>
            <a:ext cx="330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A539D52-FC33-4A96-9ED6-32E1817E5B55}"/>
              </a:ext>
            </a:extLst>
          </p:cNvPr>
          <p:cNvSpPr txBox="1"/>
          <p:nvPr/>
        </p:nvSpPr>
        <p:spPr>
          <a:xfrm>
            <a:off x="3647633" y="3342574"/>
            <a:ext cx="330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44FE492-DF20-4C8A-ACB9-61CB2E780A1D}"/>
              </a:ext>
            </a:extLst>
          </p:cNvPr>
          <p:cNvSpPr txBox="1"/>
          <p:nvPr/>
        </p:nvSpPr>
        <p:spPr>
          <a:xfrm>
            <a:off x="4077271" y="3352471"/>
            <a:ext cx="330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9513064-F2DD-4264-9AB8-871565363386}"/>
              </a:ext>
            </a:extLst>
          </p:cNvPr>
          <p:cNvSpPr txBox="1"/>
          <p:nvPr/>
        </p:nvSpPr>
        <p:spPr>
          <a:xfrm>
            <a:off x="4429851" y="3359894"/>
            <a:ext cx="577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12ED8CB-0454-48EE-9D59-30AC1D5647D0}"/>
              </a:ext>
            </a:extLst>
          </p:cNvPr>
          <p:cNvSpPr txBox="1"/>
          <p:nvPr/>
        </p:nvSpPr>
        <p:spPr>
          <a:xfrm>
            <a:off x="537677" y="6392602"/>
            <a:ext cx="297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901B27D-3485-4C33-A7CE-AB4E57BFC1B3}"/>
              </a:ext>
            </a:extLst>
          </p:cNvPr>
          <p:cNvSpPr txBox="1"/>
          <p:nvPr/>
        </p:nvSpPr>
        <p:spPr>
          <a:xfrm>
            <a:off x="1030508" y="6383436"/>
            <a:ext cx="297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8DE4A39-EC44-469A-A8CD-720126E4E6F0}"/>
              </a:ext>
            </a:extLst>
          </p:cNvPr>
          <p:cNvSpPr txBox="1"/>
          <p:nvPr/>
        </p:nvSpPr>
        <p:spPr>
          <a:xfrm>
            <a:off x="1500904" y="6383436"/>
            <a:ext cx="297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A71E020-F562-4FA6-8891-F48D08224340}"/>
              </a:ext>
            </a:extLst>
          </p:cNvPr>
          <p:cNvSpPr txBox="1"/>
          <p:nvPr/>
        </p:nvSpPr>
        <p:spPr>
          <a:xfrm>
            <a:off x="2003721" y="6392602"/>
            <a:ext cx="297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478D484-F88C-4ADB-8EFF-8B9C46317B36}"/>
              </a:ext>
            </a:extLst>
          </p:cNvPr>
          <p:cNvSpPr txBox="1"/>
          <p:nvPr/>
        </p:nvSpPr>
        <p:spPr>
          <a:xfrm>
            <a:off x="2534648" y="6383436"/>
            <a:ext cx="297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1BC5B62-A2D3-4D20-9684-C482A7D098A1}"/>
              </a:ext>
            </a:extLst>
          </p:cNvPr>
          <p:cNvSpPr txBox="1"/>
          <p:nvPr/>
        </p:nvSpPr>
        <p:spPr>
          <a:xfrm>
            <a:off x="2970865" y="6384457"/>
            <a:ext cx="297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28F685F-0CF4-45A3-A331-B8B77EF5F898}"/>
              </a:ext>
            </a:extLst>
          </p:cNvPr>
          <p:cNvSpPr txBox="1"/>
          <p:nvPr/>
        </p:nvSpPr>
        <p:spPr>
          <a:xfrm>
            <a:off x="3525367" y="6383436"/>
            <a:ext cx="297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CA179AC-60E7-4666-921E-B4D19873C8CE}"/>
              </a:ext>
            </a:extLst>
          </p:cNvPr>
          <p:cNvSpPr txBox="1"/>
          <p:nvPr/>
        </p:nvSpPr>
        <p:spPr>
          <a:xfrm>
            <a:off x="3992887" y="6383436"/>
            <a:ext cx="297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7871CB2-92EB-46A3-AE3A-333466D2C4F0}"/>
              </a:ext>
            </a:extLst>
          </p:cNvPr>
          <p:cNvSpPr txBox="1"/>
          <p:nvPr/>
        </p:nvSpPr>
        <p:spPr>
          <a:xfrm>
            <a:off x="4486615" y="6383436"/>
            <a:ext cx="297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0EED316-8852-495A-B90E-ED5FBCE131AB}"/>
              </a:ext>
            </a:extLst>
          </p:cNvPr>
          <p:cNvSpPr txBox="1"/>
          <p:nvPr/>
        </p:nvSpPr>
        <p:spPr>
          <a:xfrm>
            <a:off x="165973" y="713594"/>
            <a:ext cx="8011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250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F793137-3E4E-4F34-89BC-68E096C009AB}"/>
              </a:ext>
            </a:extLst>
          </p:cNvPr>
          <p:cNvSpPr txBox="1"/>
          <p:nvPr/>
        </p:nvSpPr>
        <p:spPr>
          <a:xfrm>
            <a:off x="162633" y="829746"/>
            <a:ext cx="8011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150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5A355CF-679F-42F4-B194-0BA95BFC51EE}"/>
              </a:ext>
            </a:extLst>
          </p:cNvPr>
          <p:cNvSpPr txBox="1"/>
          <p:nvPr/>
        </p:nvSpPr>
        <p:spPr>
          <a:xfrm>
            <a:off x="162634" y="976063"/>
            <a:ext cx="8011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100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AA7F396-A782-4723-8972-0C04F515EA7F}"/>
              </a:ext>
            </a:extLst>
          </p:cNvPr>
          <p:cNvSpPr txBox="1"/>
          <p:nvPr/>
        </p:nvSpPr>
        <p:spPr>
          <a:xfrm>
            <a:off x="197749" y="1135123"/>
            <a:ext cx="8011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75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E80E724-ECF3-4728-8B22-16546663C970}"/>
              </a:ext>
            </a:extLst>
          </p:cNvPr>
          <p:cNvSpPr txBox="1"/>
          <p:nvPr/>
        </p:nvSpPr>
        <p:spPr>
          <a:xfrm>
            <a:off x="204698" y="1510773"/>
            <a:ext cx="8011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50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A31D649-F26F-4BE3-A05E-8AE9C585A4C1}"/>
              </a:ext>
            </a:extLst>
          </p:cNvPr>
          <p:cNvSpPr txBox="1"/>
          <p:nvPr/>
        </p:nvSpPr>
        <p:spPr>
          <a:xfrm>
            <a:off x="209559" y="1827581"/>
            <a:ext cx="8011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37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6DCE0E0-E9E1-4955-8A0A-99930590633D}"/>
              </a:ext>
            </a:extLst>
          </p:cNvPr>
          <p:cNvSpPr txBox="1"/>
          <p:nvPr/>
        </p:nvSpPr>
        <p:spPr>
          <a:xfrm>
            <a:off x="209559" y="2225703"/>
            <a:ext cx="8011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5C65284-4EAB-42B3-B466-7412B7FC9DAD}"/>
              </a:ext>
            </a:extLst>
          </p:cNvPr>
          <p:cNvSpPr txBox="1"/>
          <p:nvPr/>
        </p:nvSpPr>
        <p:spPr>
          <a:xfrm>
            <a:off x="198698" y="2497000"/>
            <a:ext cx="8011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F093DDF-62E8-4CFC-9D65-1CF7CAACF266}"/>
              </a:ext>
            </a:extLst>
          </p:cNvPr>
          <p:cNvSpPr txBox="1"/>
          <p:nvPr/>
        </p:nvSpPr>
        <p:spPr>
          <a:xfrm>
            <a:off x="209559" y="2764343"/>
            <a:ext cx="8011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AAD07A8-55BC-4293-AD3A-EC10846F1E0C}"/>
              </a:ext>
            </a:extLst>
          </p:cNvPr>
          <p:cNvSpPr txBox="1"/>
          <p:nvPr/>
        </p:nvSpPr>
        <p:spPr>
          <a:xfrm>
            <a:off x="219432" y="3183745"/>
            <a:ext cx="8011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0ABB735-DFDA-4A7E-918D-BDA0216AC858}"/>
              </a:ext>
            </a:extLst>
          </p:cNvPr>
          <p:cNvSpPr txBox="1"/>
          <p:nvPr/>
        </p:nvSpPr>
        <p:spPr>
          <a:xfrm>
            <a:off x="164755" y="3653129"/>
            <a:ext cx="720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250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B04305B-42FA-4B91-9CA1-90FB11915AE6}"/>
              </a:ext>
            </a:extLst>
          </p:cNvPr>
          <p:cNvSpPr txBox="1"/>
          <p:nvPr/>
        </p:nvSpPr>
        <p:spPr>
          <a:xfrm>
            <a:off x="152945" y="3787648"/>
            <a:ext cx="720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150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89CE1B2-06A1-449C-ADFD-4F2B59F10F87}"/>
              </a:ext>
            </a:extLst>
          </p:cNvPr>
          <p:cNvSpPr txBox="1"/>
          <p:nvPr/>
        </p:nvSpPr>
        <p:spPr>
          <a:xfrm>
            <a:off x="142812" y="3930888"/>
            <a:ext cx="720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100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71B790B-0C07-49AE-B182-A0FD82F623B7}"/>
              </a:ext>
            </a:extLst>
          </p:cNvPr>
          <p:cNvSpPr txBox="1"/>
          <p:nvPr/>
        </p:nvSpPr>
        <p:spPr>
          <a:xfrm>
            <a:off x="152945" y="4084777"/>
            <a:ext cx="720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75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4A354B0-387C-4B70-B6B3-78B1157F2722}"/>
              </a:ext>
            </a:extLst>
          </p:cNvPr>
          <p:cNvSpPr txBox="1"/>
          <p:nvPr/>
        </p:nvSpPr>
        <p:spPr>
          <a:xfrm>
            <a:off x="191328" y="4476436"/>
            <a:ext cx="720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50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AB43A79-7DC4-4AD4-B8CA-C5719F572C9A}"/>
              </a:ext>
            </a:extLst>
          </p:cNvPr>
          <p:cNvSpPr txBox="1"/>
          <p:nvPr/>
        </p:nvSpPr>
        <p:spPr>
          <a:xfrm>
            <a:off x="176421" y="4799104"/>
            <a:ext cx="720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37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DB094C8-7561-4310-90AF-1F8D7A8D2585}"/>
              </a:ext>
            </a:extLst>
          </p:cNvPr>
          <p:cNvSpPr txBox="1"/>
          <p:nvPr/>
        </p:nvSpPr>
        <p:spPr>
          <a:xfrm>
            <a:off x="164755" y="5223033"/>
            <a:ext cx="720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25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70A001C-5CFC-42FA-860C-E5F543253D30}"/>
              </a:ext>
            </a:extLst>
          </p:cNvPr>
          <p:cNvSpPr txBox="1"/>
          <p:nvPr/>
        </p:nvSpPr>
        <p:spPr>
          <a:xfrm>
            <a:off x="152945" y="5522969"/>
            <a:ext cx="720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C25EF36-4E0B-4AE8-8EAB-FD42E3CE7749}"/>
              </a:ext>
            </a:extLst>
          </p:cNvPr>
          <p:cNvSpPr txBox="1"/>
          <p:nvPr/>
        </p:nvSpPr>
        <p:spPr>
          <a:xfrm>
            <a:off x="176421" y="5765431"/>
            <a:ext cx="720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15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1F252CE-408C-4B77-8BE4-045B30758D09}"/>
              </a:ext>
            </a:extLst>
          </p:cNvPr>
          <p:cNvSpPr txBox="1"/>
          <p:nvPr/>
        </p:nvSpPr>
        <p:spPr>
          <a:xfrm>
            <a:off x="191328" y="6230948"/>
            <a:ext cx="720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10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4A16B49-3FC1-4820-AE20-A71980B4F67B}"/>
              </a:ext>
            </a:extLst>
          </p:cNvPr>
          <p:cNvSpPr/>
          <p:nvPr/>
        </p:nvSpPr>
        <p:spPr>
          <a:xfrm>
            <a:off x="4950137" y="761856"/>
            <a:ext cx="44775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</a:rPr>
              <a:t>Lane and Sample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Molecular weight markers</a:t>
            </a:r>
          </a:p>
          <a:p>
            <a:pPr marL="342900" indent="-342900">
              <a:buAutoNum type="arabi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1mM IPTG Sonicated Cells</a:t>
            </a:r>
          </a:p>
          <a:p>
            <a:pPr marL="342900" indent="-342900">
              <a:buAutoNum type="arabi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1mM IPTG Cell Debris</a:t>
            </a:r>
          </a:p>
          <a:p>
            <a:pPr marL="342900" indent="-342900">
              <a:buAutoNum type="arabi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1mM IPTG Cytosol</a:t>
            </a:r>
          </a:p>
          <a:p>
            <a:pPr marL="342900" indent="-342900">
              <a:buAutoNum type="arabi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1mM IPTG Inner Membrane</a:t>
            </a:r>
          </a:p>
          <a:p>
            <a:pPr marL="342900" indent="-342900">
              <a:buAutoNum type="arabi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1mM IPTG Outer Membrane</a:t>
            </a:r>
          </a:p>
          <a:p>
            <a:pPr marL="342900" indent="-342900">
              <a:buFontTx/>
              <a:buAutoNum type="arabi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0.5 IPTG Sonicated Cells</a:t>
            </a:r>
          </a:p>
          <a:p>
            <a:pPr marL="342900" indent="-342900">
              <a:buFontTx/>
              <a:buAutoNum type="arabi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0.5 IPTG Cell Debris</a:t>
            </a:r>
          </a:p>
          <a:p>
            <a:pPr marL="342900" indent="-342900">
              <a:buFontTx/>
              <a:buAutoNum type="arabi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0.5mM IPTG Cytosol</a:t>
            </a:r>
          </a:p>
          <a:p>
            <a:pPr marL="342900" indent="-342900">
              <a:buFontTx/>
              <a:buAutoNum type="arabi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Molecular weight markers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40B30A1-29EB-4E5D-99A6-C2565861FCA6}"/>
              </a:ext>
            </a:extLst>
          </p:cNvPr>
          <p:cNvSpPr/>
          <p:nvPr/>
        </p:nvSpPr>
        <p:spPr>
          <a:xfrm>
            <a:off x="4937894" y="3794557"/>
            <a:ext cx="447751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</a:rPr>
              <a:t>Lane and Sample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Molecular weight markers</a:t>
            </a:r>
          </a:p>
          <a:p>
            <a:pPr marL="342900" indent="-342900">
              <a:buFontTx/>
              <a:buAutoNum type="arabi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0.5 IPTG Inner Membrane</a:t>
            </a:r>
          </a:p>
          <a:p>
            <a:pPr marL="342900" indent="-342900">
              <a:buFontTx/>
              <a:buAutoNum type="arabi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0.5 IPTG Outer Membrane</a:t>
            </a:r>
          </a:p>
          <a:p>
            <a:pPr marL="342900" indent="-342900">
              <a:buFontTx/>
              <a:buAutoNum type="arabi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0.25 IPTG Sonicated Cells</a:t>
            </a:r>
          </a:p>
          <a:p>
            <a:pPr marL="342900" indent="-342900">
              <a:buFontTx/>
              <a:buAutoNum type="arabi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0.25 IPTG Cell Debris</a:t>
            </a:r>
          </a:p>
          <a:p>
            <a:pPr marL="342900" indent="-342900">
              <a:buFontTx/>
              <a:buAutoNum type="arabi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0.25 IPTG Cytosol</a:t>
            </a:r>
          </a:p>
          <a:p>
            <a:pPr marL="342900" indent="-342900">
              <a:buFontTx/>
              <a:buAutoNum type="arabi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0.25 IPTG Inner Membrane</a:t>
            </a:r>
          </a:p>
          <a:p>
            <a:pPr marL="342900" indent="-342900">
              <a:buFontTx/>
              <a:buAutoNum type="arabi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0.25 IPTG Outer Membrane</a:t>
            </a:r>
          </a:p>
          <a:p>
            <a:pPr marL="342900" indent="-342900">
              <a:buFontTx/>
              <a:buAutoNum type="arabi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Molecular weight markers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75754C6-776B-4D30-8E8C-A0A5352F070C}"/>
              </a:ext>
            </a:extLst>
          </p:cNvPr>
          <p:cNvSpPr txBox="1"/>
          <p:nvPr/>
        </p:nvSpPr>
        <p:spPr>
          <a:xfrm>
            <a:off x="8391172" y="2694383"/>
            <a:ext cx="32730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an attempt to increase P66 expression, cells were grown at varying different conditions.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C9D0761-A16F-415A-9D12-B81F01740859}"/>
              </a:ext>
            </a:extLst>
          </p:cNvPr>
          <p:cNvSpPr txBox="1"/>
          <p:nvPr/>
        </p:nvSpPr>
        <p:spPr>
          <a:xfrm>
            <a:off x="1885304" y="816676"/>
            <a:ext cx="2006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Coomassie Stain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A5BC71C-B125-4A08-A0F0-4A973C6DBC72}"/>
              </a:ext>
            </a:extLst>
          </p:cNvPr>
          <p:cNvSpPr txBox="1"/>
          <p:nvPr/>
        </p:nvSpPr>
        <p:spPr>
          <a:xfrm>
            <a:off x="1781529" y="3789954"/>
            <a:ext cx="2006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Coomassie Stain</a:t>
            </a:r>
          </a:p>
        </p:txBody>
      </p:sp>
    </p:spTree>
    <p:extLst>
      <p:ext uri="{BB962C8B-B14F-4D97-AF65-F5344CB8AC3E}">
        <p14:creationId xmlns:p14="http://schemas.microsoft.com/office/powerpoint/2010/main" val="955861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CE9B1-22B8-470F-8CA3-844F1F45D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Conclusions and 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A44599-DA7A-4E6B-A6EE-01C78B2D1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30725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P66 can be brought to the outer surface of bacteria using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PelB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signal sequence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Need to do Western to confirm optimization of growth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Need to confirm proper folding of His-tagged proteins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folded incorrectly, then move to untagged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Work on purification techniques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85588E-2B09-43A0-99C1-F32E8BA6D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5D752-0FD6-4940-BD19-99CA8997AA3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86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234A1-671E-403A-B159-A32D21296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435DC8-246E-4F0D-95AE-3E5858B5B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Thank you to my mentors Debra Hansen and Petra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Fromme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for their constant advice and direction throughout the project. Graduate students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Emily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Kaschner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Matthew Goode, and Rebecca Jernigan and Postdoc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Nirupa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Nagaratnam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all als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 helped tremendously by providing training on various laboratory techniques. Finally, thank you to Space Grant, who helped fund a portion of this project.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41492F-52BC-448D-8FFC-94913DD4D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5D752-0FD6-4940-BD19-99CA8997AA3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86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53479-3D89-41B5-B2DC-5A01B297A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8622" y="2766943"/>
            <a:ext cx="6494755" cy="13241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8800" dirty="0"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19A498-F3B4-47A8-93EC-F7424FF33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5D752-0FD6-4940-BD19-99CA8997AA3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508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8BC51-C5F9-4C5F-BA02-82C0BC411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1900" y="2766218"/>
            <a:ext cx="4648200" cy="1325563"/>
          </a:xfrm>
        </p:spPr>
        <p:txBody>
          <a:bodyPr>
            <a:normAutofit fontScale="90000"/>
          </a:bodyPr>
          <a:lstStyle/>
          <a:p>
            <a:r>
              <a:rPr lang="en-US" sz="6600" dirty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31E011-0F77-4BA6-8A84-88475C0C7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5D752-0FD6-4940-BD19-99CA8997AA3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757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4B3CD-1392-4047-BD96-6EF6943D3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305"/>
            <a:ext cx="105156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is Lyme disease?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0C531-843F-4F1B-8ADE-43DDF5F94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363" y="972539"/>
            <a:ext cx="10969101" cy="568171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Most common tick-borne illness in US 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(estimated ~300,000 cases/year)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Symptoms of untreated infections include: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Arthritis (30%)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Neurological disorders (10-15%)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Cardiac conditions (1-2%)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Healthcare costs total more than $1 billion per year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Some patients can develop post-treatment Lyme disease with symptoms such as pain, fatigue, and neurological dysfunction for months or even years following infection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 known treatment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A8FAE8-5D8C-48E1-9A43-DAF955F86F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685" y="261893"/>
            <a:ext cx="4708478" cy="348427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FC6408E-8911-490D-9DCD-C2CF13AD9604}"/>
              </a:ext>
            </a:extLst>
          </p:cNvPr>
          <p:cNvSpPr txBox="1"/>
          <p:nvPr/>
        </p:nvSpPr>
        <p:spPr>
          <a:xfrm>
            <a:off x="7353211" y="3628728"/>
            <a:ext cx="4323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Map of 2018 reported Lyme disease cases.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1E8F57-CDC8-4348-8CA3-19B50DE74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5D752-0FD6-4940-BD19-99CA8997AA38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1A8899-6BB9-4897-AFC8-D9A68A46DFA4}"/>
              </a:ext>
            </a:extLst>
          </p:cNvPr>
          <p:cNvSpPr txBox="1"/>
          <p:nvPr/>
        </p:nvSpPr>
        <p:spPr>
          <a:xfrm>
            <a:off x="8709901" y="3900774"/>
            <a:ext cx="29662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Lyme Disease Data and </a:t>
            </a:r>
            <a:r>
              <a:rPr lang="en-US" sz="800" dirty="0" err="1"/>
              <a:t>Surveilance</a:t>
            </a:r>
            <a:r>
              <a:rPr lang="en-US" sz="800" dirty="0"/>
              <a:t>, 2018. Center for Disease Control. https://www.cdc.gov/lyme/datasurveillance/index.html</a:t>
            </a:r>
          </a:p>
        </p:txBody>
      </p:sp>
    </p:spTree>
    <p:extLst>
      <p:ext uri="{BB962C8B-B14F-4D97-AF65-F5344CB8AC3E}">
        <p14:creationId xmlns:p14="http://schemas.microsoft.com/office/powerpoint/2010/main" val="333551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61ABB-F6FC-4F4C-AC38-FACB038F0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517" y="55099"/>
            <a:ext cx="11558725" cy="118928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Cause of Lyme disease –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Borrelia burgdorferi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1D168-5AA4-4FEE-9F17-737B3BEF0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257" y="1338106"/>
            <a:ext cx="7941817" cy="4500262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Lyme disease is caused by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Borrelia burgdorferi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B.b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Bacterium that lives in the midgut of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Ixodes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ssp. ticks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B.b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can be spread to humans and other mammals through the tick’s saliva when it feeds on their blood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28BB01-CEF1-4E84-BCC1-D263F7CFD3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0016" y="1078256"/>
            <a:ext cx="2546632" cy="47601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17B7B80-9F3A-4312-8281-0503F217EC18}"/>
              </a:ext>
            </a:extLst>
          </p:cNvPr>
          <p:cNvSpPr txBox="1"/>
          <p:nvPr/>
        </p:nvSpPr>
        <p:spPr>
          <a:xfrm>
            <a:off x="7847231" y="5838368"/>
            <a:ext cx="4412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High passage Bb strain B31A cells expressing </a:t>
            </a:r>
            <a:r>
              <a:rPr lang="en-US" b="1" dirty="0" err="1"/>
              <a:t>PfliD</a:t>
            </a:r>
            <a:r>
              <a:rPr lang="en-US" b="1" dirty="0"/>
              <a:t>-GFP from plasmid pJSB275.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F3D6F6-EE83-430C-BD23-D5710A2C7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5D752-0FD6-4940-BD19-99CA8997AA38}" type="slidenum">
              <a:rPr lang="en-US" smtClean="0"/>
              <a:t>4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39875A-BBC7-473E-926D-B62C5D071DED}"/>
              </a:ext>
            </a:extLst>
          </p:cNvPr>
          <p:cNvSpPr txBox="1"/>
          <p:nvPr/>
        </p:nvSpPr>
        <p:spPr>
          <a:xfrm>
            <a:off x="7847231" y="6382921"/>
            <a:ext cx="39423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Zhang et al 2019 Molecular Microbiology 111, 1652–1670, doi:10.1111/mmi.14243</a:t>
            </a:r>
          </a:p>
        </p:txBody>
      </p:sp>
    </p:spTree>
    <p:extLst>
      <p:ext uri="{BB962C8B-B14F-4D97-AF65-F5344CB8AC3E}">
        <p14:creationId xmlns:p14="http://schemas.microsoft.com/office/powerpoint/2010/main" val="428873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72CC2-DEEF-4E8D-8340-F62295DF7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47179"/>
            <a:ext cx="105156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is P66?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2C545-8C3E-4310-BA33-38492998F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197" y="1056128"/>
            <a:ext cx="6761085" cy="5606757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66kDa outer surface protein that has recently been investigated as a possible target for Lyme disease treatments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Outer surface proteins medically significant, but hard to work with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Channel studies of P66 suggest that P66 forms an structure of 8 proteins while in the outer membrane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Aids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B.b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 binding to structures present in heart and ear tissue in humans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Appears to be vital to establishing a Lyme disease infection in humans, as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B.b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is more common following tick feeding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C6A065-3580-48F6-A9BA-EC1CB18DD3EA}"/>
              </a:ext>
            </a:extLst>
          </p:cNvPr>
          <p:cNvSpPr txBox="1"/>
          <p:nvPr/>
        </p:nvSpPr>
        <p:spPr>
          <a:xfrm>
            <a:off x="7617065" y="3036822"/>
            <a:ext cx="4574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cs typeface="Arial" panose="020B0604020202020204" pitchFamily="34" charset="0"/>
              </a:rPr>
              <a:t>The </a:t>
            </a:r>
            <a:r>
              <a:rPr lang="en-US" b="1" dirty="0" err="1">
                <a:cs typeface="Arial" panose="020B0604020202020204" pitchFamily="34" charset="0"/>
              </a:rPr>
              <a:t>CsgG</a:t>
            </a:r>
            <a:r>
              <a:rPr lang="en-US" b="1" dirty="0">
                <a:cs typeface="Arial" panose="020B0604020202020204" pitchFamily="34" charset="0"/>
              </a:rPr>
              <a:t> protein of </a:t>
            </a:r>
            <a:r>
              <a:rPr lang="en-US" b="1" i="1" dirty="0">
                <a:cs typeface="Arial" panose="020B0604020202020204" pitchFamily="34" charset="0"/>
              </a:rPr>
              <a:t>E. coli</a:t>
            </a:r>
            <a:r>
              <a:rPr lang="en-US" b="1" dirty="0">
                <a:cs typeface="Arial" panose="020B0604020202020204" pitchFamily="34" charset="0"/>
              </a:rPr>
              <a:t>, speculated to be structurally similar to P66.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5EF9DF-B832-4643-A6A5-7E8148D96B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1" t="1827" r="3879" b="2413"/>
          <a:stretch/>
        </p:blipFill>
        <p:spPr>
          <a:xfrm>
            <a:off x="8258734" y="97365"/>
            <a:ext cx="3530812" cy="2979732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0F146F-43F0-4F3D-AA39-31B746F8B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5D752-0FD6-4940-BD19-99CA8997AA38}" type="slidenum">
              <a:rPr lang="en-US" smtClean="0"/>
              <a:t>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4201DC-63FC-4AA7-9493-94FF953EF5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261" y="3620949"/>
            <a:ext cx="3251539" cy="26250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FB04B62-99A3-4191-93AC-04A1FB1C25A3}"/>
              </a:ext>
            </a:extLst>
          </p:cNvPr>
          <p:cNvSpPr txBox="1"/>
          <p:nvPr/>
        </p:nvSpPr>
        <p:spPr>
          <a:xfrm>
            <a:off x="8010618" y="6016554"/>
            <a:ext cx="371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The </a:t>
            </a:r>
            <a:r>
              <a:rPr lang="en-US" b="1" dirty="0" err="1"/>
              <a:t>OmpF</a:t>
            </a:r>
            <a:r>
              <a:rPr lang="en-US" b="1" dirty="0"/>
              <a:t> protein of E. coli, another possibly similar structure to P66.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9279B3-A72C-497A-8912-0ED11D1F9885}"/>
              </a:ext>
            </a:extLst>
          </p:cNvPr>
          <p:cNvSpPr txBox="1"/>
          <p:nvPr/>
        </p:nvSpPr>
        <p:spPr>
          <a:xfrm>
            <a:off x="8844286" y="6538912"/>
            <a:ext cx="2883116" cy="287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Protein Data Bank. http://www.rcsb.org</a:t>
            </a:r>
            <a:r>
              <a:rPr lang="en-US" sz="12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537128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CF7D1-00C5-444D-B393-A75A843D5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306"/>
            <a:ext cx="105156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Purpose of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5E2FA-E56D-4D25-B2CC-550A67305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69507"/>
            <a:ext cx="10915835" cy="5308846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develop a method for large-scale purification of the P66 protein from the bacteria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Escherichia coli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 order to support structural studies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Previously, one of the largest obstacles to purifying P66 was getting the protein in the outer membrane of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E. coli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Past efforts have failed due to the instability of the recombinant protein produced in E. coli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Recent experiments using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PelB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signal sequence to direct P66 to the outer membrane have met with success. This project hopes to: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Use a DNA sequence containing only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PelB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signal sequence and the P66 protein to produce P66 in the outer membrane of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E. coli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Optimize growth conditions until sufficient for protein purification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1C22FA-4214-421E-AAE7-EEFC01AF8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5D752-0FD6-4940-BD19-99CA8997AA3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665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8BC51-C5F9-4C5F-BA02-82C0BC411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8776" y="2766218"/>
            <a:ext cx="4614447" cy="1325563"/>
          </a:xfrm>
        </p:spPr>
        <p:txBody>
          <a:bodyPr>
            <a:normAutofit fontScale="90000"/>
          </a:bodyPr>
          <a:lstStyle/>
          <a:p>
            <a:r>
              <a:rPr lang="en-US" sz="6600" dirty="0">
                <a:latin typeface="Arial" panose="020B0604020202020204" pitchFamily="34" charset="0"/>
                <a:cs typeface="Arial" panose="020B0604020202020204" pitchFamily="34" charset="0"/>
              </a:rPr>
              <a:t>Experimental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7CE3D9-F09A-42E4-A1C9-3EBFF3CAB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5D752-0FD6-4940-BD19-99CA8997AA3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654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B8E88-CF2A-460B-94CA-E58FC6127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975"/>
            <a:ext cx="10515600" cy="91471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Proteins Expressed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B6E5C3E6-C420-4875-8420-E43A917802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7601180"/>
              </p:ext>
            </p:extLst>
          </p:nvPr>
        </p:nvGraphicFramePr>
        <p:xfrm>
          <a:off x="838200" y="1746214"/>
          <a:ext cx="9473540" cy="7499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936C10-987B-4346-8C92-72A65408F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5D752-0FD6-4940-BD19-99CA8997AA38}" type="slidenum">
              <a:rPr lang="en-US" smtClean="0"/>
              <a:t>8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6FE38E-9149-4343-820F-E69A6C0EB868}"/>
              </a:ext>
            </a:extLst>
          </p:cNvPr>
          <p:cNvSpPr txBox="1"/>
          <p:nvPr/>
        </p:nvSpPr>
        <p:spPr>
          <a:xfrm>
            <a:off x="838200" y="984341"/>
            <a:ext cx="7196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Protein from Robertson et al. 2019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Sci Rep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B0D1DC-59BC-470D-A65C-CAB0B9F3889D}"/>
              </a:ext>
            </a:extLst>
          </p:cNvPr>
          <p:cNvSpPr txBox="1"/>
          <p:nvPr/>
        </p:nvSpPr>
        <p:spPr>
          <a:xfrm>
            <a:off x="838200" y="2772309"/>
            <a:ext cx="6309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Proteins expressed in this experiment: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52B875E-D480-42E7-B454-7BF51A0202DD}"/>
              </a:ext>
            </a:extLst>
          </p:cNvPr>
          <p:cNvGrpSpPr/>
          <p:nvPr/>
        </p:nvGrpSpPr>
        <p:grpSpPr>
          <a:xfrm>
            <a:off x="320577" y="3511529"/>
            <a:ext cx="11229445" cy="3609452"/>
            <a:chOff x="376561" y="2867717"/>
            <a:chExt cx="11229445" cy="3609452"/>
          </a:xfrm>
        </p:grpSpPr>
        <p:graphicFrame>
          <p:nvGraphicFramePr>
            <p:cNvPr id="4" name="Diagram 3">
              <a:extLst>
                <a:ext uri="{FF2B5EF4-FFF2-40B4-BE49-F238E27FC236}">
                  <a16:creationId xmlns:a16="http://schemas.microsoft.com/office/drawing/2014/main" id="{3458D66C-9A15-4467-8160-9C140FEFE0C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846446983"/>
                </p:ext>
              </p:extLst>
            </p:nvPr>
          </p:nvGraphicFramePr>
          <p:xfrm>
            <a:off x="376561" y="3173557"/>
            <a:ext cx="6096000" cy="186343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graphicFrame>
          <p:nvGraphicFramePr>
            <p:cNvPr id="5" name="Diagram 4">
              <a:extLst>
                <a:ext uri="{FF2B5EF4-FFF2-40B4-BE49-F238E27FC236}">
                  <a16:creationId xmlns:a16="http://schemas.microsoft.com/office/drawing/2014/main" id="{1B5F8F94-52EC-4C5C-98D4-A1E846A8C9C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262320411"/>
                </p:ext>
              </p:extLst>
            </p:nvPr>
          </p:nvGraphicFramePr>
          <p:xfrm>
            <a:off x="376561" y="4372265"/>
            <a:ext cx="4335129" cy="171516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2" r:lo="rId13" r:qs="rId14" r:cs="rId15"/>
            </a:graphicData>
          </a:graphic>
        </p:graphicFrame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82DBB98-0B90-40F6-B862-441F7EC3913A}"/>
                </a:ext>
              </a:extLst>
            </p:cNvPr>
            <p:cNvSpPr txBox="1"/>
            <p:nvPr/>
          </p:nvSpPr>
          <p:spPr>
            <a:xfrm>
              <a:off x="6478849" y="3975713"/>
              <a:ext cx="26453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“PelB-P66-His”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100C0D5-C371-48AA-AFC4-1CE3E594F03B}"/>
                </a:ext>
              </a:extLst>
            </p:cNvPr>
            <p:cNvSpPr txBox="1"/>
            <p:nvPr/>
          </p:nvSpPr>
          <p:spPr>
            <a:xfrm>
              <a:off x="6571977" y="5083708"/>
              <a:ext cx="24591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“PelB-P66”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0EF5218-C4ED-4827-9FCA-746354959734}"/>
                </a:ext>
              </a:extLst>
            </p:cNvPr>
            <p:cNvSpPr txBox="1"/>
            <p:nvPr/>
          </p:nvSpPr>
          <p:spPr>
            <a:xfrm>
              <a:off x="376561" y="6107837"/>
              <a:ext cx="50033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90CE4DF-F51D-4852-86C4-C3AB3223F0B5}"/>
                </a:ext>
              </a:extLst>
            </p:cNvPr>
            <p:cNvSpPr txBox="1"/>
            <p:nvPr/>
          </p:nvSpPr>
          <p:spPr>
            <a:xfrm>
              <a:off x="8862806" y="2867717"/>
              <a:ext cx="2743200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u="sng" dirty="0" err="1">
                  <a:latin typeface="Arial" panose="020B0604020202020204" pitchFamily="34" charset="0"/>
                  <a:cs typeface="Arial" panose="020B0604020202020204" pitchFamily="34" charset="0"/>
                </a:rPr>
                <a:t>kDa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         </a:t>
              </a:r>
              <a:r>
                <a:rPr lang="en-US" sz="2400" u="sng" dirty="0">
                  <a:latin typeface="Arial" panose="020B0604020202020204" pitchFamily="34" charset="0"/>
                  <a:cs typeface="Arial" panose="020B0604020202020204" pitchFamily="34" charset="0"/>
                </a:rPr>
                <a:t>kDa –ss</a:t>
              </a:r>
            </a:p>
            <a:p>
              <a:endParaRPr lang="en-US" sz="2400" u="sng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u="sng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69.1            66.9</a:t>
              </a:r>
            </a:p>
            <a:p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68.0            65.8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7029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6763E-68BC-408A-B5E2-0260776E4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His-tagged P66 is Present When Grown in the Omp8 Cell 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12A9BF-A6C7-4341-AADE-616324FAB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5D752-0FD6-4940-BD19-99CA8997AA38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D31F46-31CC-4054-B45C-8B9A51B69A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721" y="1548728"/>
            <a:ext cx="5761219" cy="50662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8E782D4-E344-4114-834B-900AE1368A23}"/>
              </a:ext>
            </a:extLst>
          </p:cNvPr>
          <p:cNvSpPr txBox="1"/>
          <p:nvPr/>
        </p:nvSpPr>
        <p:spPr>
          <a:xfrm>
            <a:off x="6736080" y="1271569"/>
            <a:ext cx="46177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After transforming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E. coli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cells with plasmid DNA from previous slide, cells were grown, then run in an SDS-PAGE. This was used to perform an Anti-His Western to verify that P66 was present in the cells.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8B0D04A-2443-4B5A-9650-AC85D9A708AC}"/>
              </a:ext>
            </a:extLst>
          </p:cNvPr>
          <p:cNvSpPr/>
          <p:nvPr/>
        </p:nvSpPr>
        <p:spPr>
          <a:xfrm>
            <a:off x="6736080" y="2893557"/>
            <a:ext cx="499132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Lane and Sample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Molecular weight markers</a:t>
            </a:r>
          </a:p>
          <a:p>
            <a:pPr marL="342900" indent="-342900"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PT7-PelB Empty Vector/Negative Control (Total Protein)</a:t>
            </a:r>
          </a:p>
          <a:p>
            <a:pPr marL="342900" indent="-342900">
              <a:buFontTx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PelB-P66 (Total Protein)</a:t>
            </a:r>
          </a:p>
          <a:p>
            <a:pPr marL="342900" indent="-342900">
              <a:buFontTx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PelB-P66-His (Total Protein)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F0C303A-3CE9-446B-AD71-64E86F3B4242}"/>
              </a:ext>
            </a:extLst>
          </p:cNvPr>
          <p:cNvCxnSpPr/>
          <p:nvPr/>
        </p:nvCxnSpPr>
        <p:spPr>
          <a:xfrm flipH="1">
            <a:off x="3435658" y="3275861"/>
            <a:ext cx="48827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7A0C5EC-882A-420A-9896-7008FE75DDB9}"/>
              </a:ext>
            </a:extLst>
          </p:cNvPr>
          <p:cNvSpPr txBox="1"/>
          <p:nvPr/>
        </p:nvSpPr>
        <p:spPr>
          <a:xfrm>
            <a:off x="2432481" y="1713390"/>
            <a:ext cx="2006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Anti-His Western</a:t>
            </a:r>
          </a:p>
        </p:txBody>
      </p:sp>
    </p:spTree>
    <p:extLst>
      <p:ext uri="{BB962C8B-B14F-4D97-AF65-F5344CB8AC3E}">
        <p14:creationId xmlns:p14="http://schemas.microsoft.com/office/powerpoint/2010/main" val="36117481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1696</TotalTime>
  <Words>957</Words>
  <Application>Microsoft Office PowerPoint</Application>
  <PresentationFormat>Widescreen</PresentationFormat>
  <Paragraphs>199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Purification of the P66 Outer Membrane Protein of the Bacterium Borrelia burgdorferi</vt:lpstr>
      <vt:lpstr>Background</vt:lpstr>
      <vt:lpstr>What is Lyme disease?</vt:lpstr>
      <vt:lpstr>Cause of Lyme disease – Borrelia burgdorferi</vt:lpstr>
      <vt:lpstr>What is P66?</vt:lpstr>
      <vt:lpstr>Purpose of Project</vt:lpstr>
      <vt:lpstr>Experimental</vt:lpstr>
      <vt:lpstr>Proteins Expressed</vt:lpstr>
      <vt:lpstr>His-tagged P66 is Present When Grown in the Omp8 Cell Line</vt:lpstr>
      <vt:lpstr>P66 Can Be Expressed in the Outer Membrane of the Omp8 Cells</vt:lpstr>
      <vt:lpstr>Optimization of Omp8 P66 Growth Conditions</vt:lpstr>
      <vt:lpstr>Conclusions and Future Work</vt:lpstr>
      <vt:lpstr>Acknowledgements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Purification of the P66 Outer Membrane Protein of the Bacterium Borrelia burgdorferi</dc:title>
  <dc:creator>Christopher Ramirez</dc:creator>
  <cp:lastModifiedBy>Christopher Ramirez</cp:lastModifiedBy>
  <cp:revision>62</cp:revision>
  <dcterms:created xsi:type="dcterms:W3CDTF">2021-03-05T06:29:12Z</dcterms:created>
  <dcterms:modified xsi:type="dcterms:W3CDTF">2021-04-02T00:52:20Z</dcterms:modified>
</cp:coreProperties>
</file>